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80" r:id="rId11"/>
    <p:sldId id="262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9" r:id="rId22"/>
    <p:sldId id="274" r:id="rId23"/>
    <p:sldId id="275" r:id="rId24"/>
    <p:sldId id="277" r:id="rId25"/>
    <p:sldId id="27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9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7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2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4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59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85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9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56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55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93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4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8617-4C49-4664-9D54-7DB72C216528}" type="datetimeFigureOut">
              <a:rPr lang="es-ES" smtClean="0"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C947-B02F-42DE-BA79-3DB9CC45B2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88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ARTROPODOS</a:t>
            </a:r>
            <a:endParaRPr lang="es-ES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6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7991"/>
            <a:ext cx="6826714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es-ES" dirty="0" smtClean="0"/>
              <a:t>Los insectos poseen FECUNDACIÓN INTERNA y son OVÍPAROS.</a:t>
            </a:r>
          </a:p>
          <a:p>
            <a:r>
              <a:rPr lang="es-ES" dirty="0" smtClean="0"/>
              <a:t>Al nacer, no se parecen a los adultos ya que tienen forma de larva o ninfa. Una oruga es un buen ejemplo de como no se parecen a los insectos adultos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000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9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612"/>
            <a:ext cx="533189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3407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DE LA CLASE ARACNIDA</a:t>
            </a:r>
            <a:endParaRPr lang="es-E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0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6327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Arañas, alacranes, ácaros,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garrapatas. </a:t>
            </a: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65,000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especies mundiales descritas</a:t>
            </a:r>
          </a:p>
          <a:p>
            <a:endParaRPr lang="es-E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regiones del cuerpo: cefalotórax, abdomen</a:t>
            </a:r>
          </a:p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patas</a:t>
            </a: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tienen antenas</a:t>
            </a: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bucales se llamán queliceros (apéndices modificados) los cuales son colmillos en las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arañas y las pinzas en los escorpiones.</a:t>
            </a:r>
            <a:endParaRPr lang="es-E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4" y="757668"/>
            <a:ext cx="7596324" cy="540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" y="44624"/>
            <a:ext cx="6313884" cy="60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96" y="3625044"/>
            <a:ext cx="4215384" cy="31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DE LOS CRUSTACEOS</a:t>
            </a:r>
            <a:endParaRPr lang="es-E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r>
              <a:rPr lang="es-GT" sz="3100" dirty="0"/>
              <a:t>Las clases incluyen cangrejos, camarones, langostas, bálanos, </a:t>
            </a:r>
            <a:r>
              <a:rPr lang="es-GT" sz="3100" dirty="0" smtClean="0"/>
              <a:t>isópodos; </a:t>
            </a:r>
            <a:r>
              <a:rPr lang="es-GT" sz="3100" dirty="0"/>
              <a:t>44,000 especies mundiales descritas</a:t>
            </a:r>
          </a:p>
          <a:p>
            <a:r>
              <a:rPr lang="es-GT" sz="3100" dirty="0" smtClean="0"/>
              <a:t>Dos </a:t>
            </a:r>
            <a:r>
              <a:rPr lang="es-GT" sz="3100" dirty="0"/>
              <a:t>regiones del cuerpo</a:t>
            </a:r>
          </a:p>
          <a:p>
            <a:r>
              <a:rPr lang="es-GT" sz="3100" dirty="0" smtClean="0"/>
              <a:t>Dos </a:t>
            </a:r>
            <a:r>
              <a:rPr lang="es-GT" sz="3100" dirty="0"/>
              <a:t>pares de antenas</a:t>
            </a:r>
          </a:p>
          <a:p>
            <a:r>
              <a:rPr lang="es-GT" sz="3100" dirty="0" smtClean="0"/>
              <a:t>Cinco </a:t>
            </a:r>
            <a:r>
              <a:rPr lang="es-GT" sz="3100" dirty="0"/>
              <a:t>o más pares de patas</a:t>
            </a:r>
          </a:p>
          <a:p>
            <a:r>
              <a:rPr lang="es-GT" sz="3100" dirty="0" smtClean="0"/>
              <a:t>Principalmente </a:t>
            </a:r>
            <a:r>
              <a:rPr lang="es-GT" sz="3100" dirty="0"/>
              <a:t>acuáticos, pocos terrestres</a:t>
            </a:r>
          </a:p>
          <a:p>
            <a:pPr marL="0" indent="0">
              <a:buNone/>
            </a:pPr>
            <a:endParaRPr lang="es-GT" sz="3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73" y="4005064"/>
            <a:ext cx="4714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0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/>
              <a:t>CARACTERISTICAS</a:t>
            </a:r>
            <a:endParaRPr lang="es-ES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Constituyen </a:t>
            </a:r>
            <a:r>
              <a:rPr lang="es-ES" dirty="0"/>
              <a:t>más del 90% del mundo animal y están clasificados en el </a:t>
            </a:r>
            <a:r>
              <a:rPr lang="es-ES" dirty="0" err="1" smtClean="0"/>
              <a:t>phylum</a:t>
            </a:r>
            <a:r>
              <a:rPr lang="es-ES" dirty="0" smtClean="0"/>
              <a:t> Artrópodo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Poseen un </a:t>
            </a:r>
            <a:r>
              <a:rPr lang="es-ES" dirty="0"/>
              <a:t>dermatosqueleto (un esqueleto en la parte exterior del cuerpo)</a:t>
            </a:r>
          </a:p>
          <a:p>
            <a:r>
              <a:rPr lang="es-ES" dirty="0" smtClean="0"/>
              <a:t>Un </a:t>
            </a:r>
            <a:r>
              <a:rPr lang="es-ES" dirty="0"/>
              <a:t>cuerpo dividido en partes distintas</a:t>
            </a:r>
          </a:p>
          <a:p>
            <a:r>
              <a:rPr lang="es-ES" dirty="0" smtClean="0"/>
              <a:t>Patas </a:t>
            </a:r>
            <a:r>
              <a:rPr lang="es-ES" dirty="0"/>
              <a:t>y apéndices con coyunturas</a:t>
            </a:r>
          </a:p>
          <a:p>
            <a:r>
              <a:rPr lang="es-ES" dirty="0" smtClean="0"/>
              <a:t>Simetría </a:t>
            </a:r>
            <a:r>
              <a:rPr lang="es-ES" dirty="0"/>
              <a:t>bilateral (ambos lados del cuerpo son iguales)</a:t>
            </a:r>
          </a:p>
        </p:txBody>
      </p:sp>
    </p:spTree>
    <p:extLst>
      <p:ext uri="{BB962C8B-B14F-4D97-AF65-F5344CB8AC3E}">
        <p14:creationId xmlns:p14="http://schemas.microsoft.com/office/powerpoint/2010/main" val="37924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ISOPODOS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92959"/>
            <a:ext cx="474292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556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20" y="1268760"/>
            <a:ext cx="682791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idx="1"/>
          </p:nvPr>
        </p:nvSpPr>
        <p:spPr>
          <a:xfrm>
            <a:off x="179512" y="7647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DE LOS QUILOPODOS</a:t>
            </a:r>
          </a:p>
          <a:p>
            <a:r>
              <a:rPr lang="es-E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(CIEMPIES)</a:t>
            </a:r>
            <a:endParaRPr lang="es-E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9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es-G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2,800 especies mundiales descritas</a:t>
            </a:r>
          </a:p>
          <a:p>
            <a:r>
              <a:rPr lang="es-G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G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abeza </a:t>
            </a:r>
            <a:r>
              <a:rPr lang="es-G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 definida</a:t>
            </a:r>
          </a:p>
          <a:p>
            <a:r>
              <a:rPr lang="es-G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G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rimer </a:t>
            </a:r>
            <a:r>
              <a:rPr lang="es-G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de patas modificadas para </a:t>
            </a:r>
            <a:r>
              <a:rPr lang="es-G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veneno</a:t>
            </a:r>
            <a:endParaRPr lang="es-GT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G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Aplanado </a:t>
            </a:r>
            <a:r>
              <a:rPr lang="es-G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arriba abajo</a:t>
            </a:r>
          </a:p>
          <a:p>
            <a:r>
              <a:rPr lang="es-G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G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de patas en cada segmento</a:t>
            </a:r>
          </a:p>
          <a:p>
            <a:r>
              <a:rPr lang="es-G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G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de antenas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68623"/>
            <a:ext cx="4712072" cy="353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1" y="3861048"/>
            <a:ext cx="304443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7647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b="1" dirty="0" smtClean="0">
                <a:solidFill>
                  <a:schemeClr val="accent4">
                    <a:lumMod val="75000"/>
                  </a:schemeClr>
                </a:solidFill>
              </a:rPr>
              <a:t>CARACTERISTICAS DE LOS DIPLOPODOS</a:t>
            </a:r>
          </a:p>
          <a:p>
            <a:r>
              <a:rPr lang="es-ES" sz="5400" b="1" dirty="0" smtClean="0">
                <a:solidFill>
                  <a:schemeClr val="accent4">
                    <a:lumMod val="75000"/>
                  </a:schemeClr>
                </a:solidFill>
              </a:rPr>
              <a:t>(MILPIES)</a:t>
            </a:r>
            <a:endParaRPr lang="es-E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es-GT" b="1" dirty="0">
                <a:solidFill>
                  <a:schemeClr val="accent4">
                    <a:lumMod val="75000"/>
                  </a:schemeClr>
                </a:solidFill>
              </a:rPr>
              <a:t>10,000 especies mundiales descritas</a:t>
            </a:r>
          </a:p>
          <a:p>
            <a:r>
              <a:rPr lang="es-GT" b="1" dirty="0" smtClean="0">
                <a:solidFill>
                  <a:schemeClr val="accent4">
                    <a:lumMod val="75000"/>
                  </a:schemeClr>
                </a:solidFill>
              </a:rPr>
              <a:t>Dos </a:t>
            </a:r>
            <a:r>
              <a:rPr lang="es-GT" b="1" dirty="0">
                <a:solidFill>
                  <a:schemeClr val="accent4">
                    <a:lumMod val="75000"/>
                  </a:schemeClr>
                </a:solidFill>
              </a:rPr>
              <a:t>pares de patas en cada segmento; los primeros cuatro segmentos tienen un par de patas</a:t>
            </a:r>
          </a:p>
          <a:p>
            <a:r>
              <a:rPr lang="es-GT" b="1" dirty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s-GT" b="1" dirty="0" smtClean="0">
                <a:solidFill>
                  <a:schemeClr val="accent4">
                    <a:lumMod val="75000"/>
                  </a:schemeClr>
                </a:solidFill>
              </a:rPr>
              <a:t>n </a:t>
            </a:r>
            <a:r>
              <a:rPr lang="es-GT" b="1" dirty="0">
                <a:solidFill>
                  <a:schemeClr val="accent4">
                    <a:lumMod val="75000"/>
                  </a:schemeClr>
                </a:solidFill>
              </a:rPr>
              <a:t>par de antenas</a:t>
            </a:r>
          </a:p>
          <a:p>
            <a:r>
              <a:rPr lang="es-GT" b="1" dirty="0" smtClean="0">
                <a:solidFill>
                  <a:schemeClr val="accent4">
                    <a:lumMod val="75000"/>
                  </a:schemeClr>
                </a:solidFill>
              </a:rPr>
              <a:t>Cabeza </a:t>
            </a:r>
            <a:r>
              <a:rPr lang="es-GT" b="1" dirty="0">
                <a:solidFill>
                  <a:schemeClr val="accent4">
                    <a:lumMod val="75000"/>
                  </a:schemeClr>
                </a:solidFill>
              </a:rPr>
              <a:t>bien-definida</a:t>
            </a:r>
          </a:p>
          <a:p>
            <a:r>
              <a:rPr lang="es-GT" b="1" dirty="0" smtClean="0">
                <a:solidFill>
                  <a:schemeClr val="accent4">
                    <a:lumMod val="75000"/>
                  </a:schemeClr>
                </a:solidFill>
              </a:rPr>
              <a:t>Cilíndrico</a:t>
            </a:r>
            <a:r>
              <a:rPr lang="es-GT" b="1" dirty="0">
                <a:solidFill>
                  <a:schemeClr val="accent4">
                    <a:lumMod val="75000"/>
                  </a:schemeClr>
                </a:solidFill>
              </a:rPr>
              <a:t>, por lo general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528392" cy="269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574404"/>
            <a:ext cx="3626070" cy="27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3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/>
              <a:t>CARACTERISTICAS DE LA CLASE INSECTA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7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Junto con las arañas, los cangrejos y los ciempiés, los insectos pertenecen al grupo de los ARTRÓPODOS.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Todos ellos tienen en común un esqueleto externo (exoesqueleto) hecho de un polisacárido (glúcido) llamado Quitina. Este esqueleto les permite ser fuertes y resistentes.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Los insectos son el grupo más numeroso del Reino Animal (más de 1 millón de especies conocidas).</a:t>
            </a:r>
            <a:endParaRPr lang="es-E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4142234" cy="27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8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736104"/>
            <a:ext cx="8229600" cy="1396752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P</a:t>
            </a:r>
            <a:r>
              <a:rPr lang="es-ES" dirty="0" smtClean="0"/>
              <a:t>oseen TRES PARES DE PATAS (6 patas) que utilizan para caminar, posarse o incluso excavar. Por ello también se les conoce como Hexápodos.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70" y="2420888"/>
            <a:ext cx="5191577" cy="388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la CABEZA se hallan los órganos de los sentidos: dos ojos compuestos y un par de antenas que utilizan para explorar el medio.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286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es-ES" dirty="0" smtClean="0"/>
              <a:t>En el TÓRAX se insertan las PATAS y las ALAS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y los músculos que permiten moverlos.</a:t>
            </a:r>
          </a:p>
          <a:p>
            <a:endParaRPr lang="es-ES" dirty="0" smtClean="0"/>
          </a:p>
          <a:p>
            <a:r>
              <a:rPr lang="es-ES" dirty="0" smtClean="0"/>
              <a:t>En el ABDOMEN se hallan la mayor parte de los órganos.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09" y="2780928"/>
            <a:ext cx="439751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 mayoría posee ALAS y puede volar (son los únicos invertebrados que vuelan activamente) </a:t>
            </a:r>
          </a:p>
          <a:p>
            <a:endParaRPr lang="es-ES" dirty="0" smtClean="0"/>
          </a:p>
          <a:p>
            <a:r>
              <a:rPr lang="es-ES" dirty="0" smtClean="0"/>
              <a:t>Algunas especies solamente tienen un par (escarabajos, moscas...) mientras que otras poseen dos pares (mariposas, abejas...)</a:t>
            </a:r>
          </a:p>
          <a:p>
            <a:endParaRPr lang="es-ES" dirty="0" smtClean="0"/>
          </a:p>
          <a:p>
            <a:r>
              <a:rPr lang="es-ES" dirty="0" smtClean="0"/>
              <a:t>Ejemplos de insectos sin alas (ápteros) son los "pececillos de plata" o los piojos.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86" y="4560308"/>
            <a:ext cx="2762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28310"/>
            <a:ext cx="2862064" cy="21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8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6058"/>
            <a:ext cx="4752528" cy="666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477</Words>
  <Application>Microsoft Office PowerPoint</Application>
  <PresentationFormat>Presentación en pantalla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ARTROPODOS</vt:lpstr>
      <vt:lpstr>CARACTERISTICAS</vt:lpstr>
      <vt:lpstr>CARACTERISTICAS DE LA CLASE INSECTA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CARACTERISTICAS DE LA CLASE ARACNIDA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ISOPODOS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CARACTERISTICAS DE LA CLASE INSECTA</dc:title>
  <dc:creator>SDB</dc:creator>
  <cp:lastModifiedBy>Cientifica</cp:lastModifiedBy>
  <cp:revision>10</cp:revision>
  <dcterms:created xsi:type="dcterms:W3CDTF">2012-08-01T12:46:02Z</dcterms:created>
  <dcterms:modified xsi:type="dcterms:W3CDTF">2013-09-12T13:38:12Z</dcterms:modified>
</cp:coreProperties>
</file>