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003" autoAdjust="0"/>
    <p:restoredTop sz="94660"/>
  </p:normalViewPr>
  <p:slideViewPr>
    <p:cSldViewPr snapToGrid="0">
      <p:cViewPr varScale="1">
        <p:scale>
          <a:sx n="57" d="100"/>
          <a:sy n="57" d="100"/>
        </p:scale>
        <p:origin x="-90" y="-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C14D7-C13C-40DE-B3BE-FF215E19DAD9}" type="datetimeFigureOut">
              <a:rPr lang="es-ES" smtClean="0"/>
              <a:pPr/>
              <a:t>05/08/2015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68ED-6E3A-4E35-8DD6-AE941210600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76092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C14D7-C13C-40DE-B3BE-FF215E19DAD9}" type="datetimeFigureOut">
              <a:rPr lang="es-ES" smtClean="0"/>
              <a:pPr/>
              <a:t>05/08/2015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68ED-6E3A-4E35-8DD6-AE941210600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529925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C14D7-C13C-40DE-B3BE-FF215E19DAD9}" type="datetimeFigureOut">
              <a:rPr lang="es-ES" smtClean="0"/>
              <a:pPr/>
              <a:t>05/08/2015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68ED-6E3A-4E35-8DD6-AE941210600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030817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C14D7-C13C-40DE-B3BE-FF215E19DAD9}" type="datetimeFigureOut">
              <a:rPr lang="es-ES" smtClean="0"/>
              <a:pPr/>
              <a:t>05/08/2015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68ED-6E3A-4E35-8DD6-AE941210600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655341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C14D7-C13C-40DE-B3BE-FF215E19DAD9}" type="datetimeFigureOut">
              <a:rPr lang="es-ES" smtClean="0"/>
              <a:pPr/>
              <a:t>05/08/2015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68ED-6E3A-4E35-8DD6-AE941210600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79424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C14D7-C13C-40DE-B3BE-FF215E19DAD9}" type="datetimeFigureOut">
              <a:rPr lang="es-ES" smtClean="0"/>
              <a:pPr/>
              <a:t>05/08/2015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68ED-6E3A-4E35-8DD6-AE941210600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670425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C14D7-C13C-40DE-B3BE-FF215E19DAD9}" type="datetimeFigureOut">
              <a:rPr lang="es-ES" smtClean="0"/>
              <a:pPr/>
              <a:t>05/08/2015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68ED-6E3A-4E35-8DD6-AE941210600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586897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C14D7-C13C-40DE-B3BE-FF215E19DAD9}" type="datetimeFigureOut">
              <a:rPr lang="es-ES" smtClean="0"/>
              <a:pPr/>
              <a:t>05/08/2015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68ED-6E3A-4E35-8DD6-AE941210600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47650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C14D7-C13C-40DE-B3BE-FF215E19DAD9}" type="datetimeFigureOut">
              <a:rPr lang="es-ES" smtClean="0"/>
              <a:pPr/>
              <a:t>05/08/2015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68ED-6E3A-4E35-8DD6-AE941210600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599873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C14D7-C13C-40DE-B3BE-FF215E19DAD9}" type="datetimeFigureOut">
              <a:rPr lang="es-ES" smtClean="0"/>
              <a:pPr/>
              <a:t>05/08/2015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68ED-6E3A-4E35-8DD6-AE941210600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132819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C14D7-C13C-40DE-B3BE-FF215E19DAD9}" type="datetimeFigureOut">
              <a:rPr lang="es-ES" smtClean="0"/>
              <a:pPr/>
              <a:t>05/08/2015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68ED-6E3A-4E35-8DD6-AE941210600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748539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C14D7-C13C-40DE-B3BE-FF215E19DAD9}" type="datetimeFigureOut">
              <a:rPr lang="es-ES" smtClean="0"/>
              <a:pPr/>
              <a:t>05/08/2015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C68ED-6E3A-4E35-8DD6-AE941210600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600153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90536" y="2406414"/>
            <a:ext cx="9144000" cy="803714"/>
          </a:xfrm>
        </p:spPr>
        <p:txBody>
          <a:bodyPr>
            <a:normAutofit fontScale="90000"/>
          </a:bodyPr>
          <a:lstStyle/>
          <a:p>
            <a:r>
              <a:rPr lang="es-ES" sz="8800" b="1" dirty="0" smtClean="0"/>
              <a:t>MOLUSCOS</a:t>
            </a:r>
            <a:endParaRPr lang="es-ES" sz="8800" b="1" dirty="0"/>
          </a:p>
        </p:txBody>
      </p:sp>
    </p:spTree>
    <p:extLst>
      <p:ext uri="{BB962C8B-B14F-4D97-AF65-F5344CB8AC3E}">
        <p14:creationId xmlns:p14="http://schemas.microsoft.com/office/powerpoint/2010/main" xmlns="" val="1916303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990" name="Group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27375727"/>
              </p:ext>
            </p:extLst>
          </p:nvPr>
        </p:nvGraphicFramePr>
        <p:xfrm>
          <a:off x="291829" y="539041"/>
          <a:ext cx="10602001" cy="5599112"/>
        </p:xfrm>
        <a:graphic>
          <a:graphicData uri="http://schemas.openxmlformats.org/drawingml/2006/table">
            <a:tbl>
              <a:tblPr/>
              <a:tblGrid>
                <a:gridCol w="7025147"/>
                <a:gridCol w="3576854"/>
              </a:tblGrid>
              <a:tr h="855512">
                <a:tc gridSpan="2">
                  <a:txBody>
                    <a:bodyPr/>
                    <a:lstStyle>
                      <a:lvl1pPr defTabSz="958850"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79425" defTabSz="958850"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58850" defTabSz="9588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438275" defTabSz="958850"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14525" defTabSz="958850"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371725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28925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86125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43325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CARACTERÍSTICAS GENERALES </a:t>
                      </a:r>
                      <a:endParaRPr kumimoji="0" lang="es-ES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790" marR="95790" marT="47886" marB="4788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743600">
                <a:tc>
                  <a:txBody>
                    <a:bodyPr/>
                    <a:lstStyle>
                      <a:lvl1pPr defTabSz="958850"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79425" defTabSz="958850"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58850" defTabSz="9588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438275" defTabSz="958850"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14525" defTabSz="958850"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371725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28925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86125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43325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 </a:t>
                      </a:r>
                      <a:r>
                        <a:rPr kumimoji="0" lang="es-E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Forman el grupo más numeroso de animales, después de los insectos. Sus características principales son:</a:t>
                      </a:r>
                    </a:p>
                    <a:p>
                      <a:pPr marL="0" marR="0" lvl="0" indent="0" algn="l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588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1.- Tienen el </a:t>
                      </a: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cuerpo blando</a:t>
                      </a: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y sin formar anillos. </a:t>
                      </a:r>
                    </a:p>
                    <a:p>
                      <a:pPr marL="0" marR="0" lvl="0" indent="0" algn="l" defTabSz="9588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588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2.- Pueden tener </a:t>
                      </a: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concha</a:t>
                      </a: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con una o dos valvas</a:t>
                      </a:r>
                    </a:p>
                    <a:p>
                      <a:pPr marL="0" marR="0" lvl="0" indent="0" algn="l" defTabSz="9588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588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3.- Se mueven por un </a:t>
                      </a: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pie musculoso</a:t>
                      </a: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de diversas formas </a:t>
                      </a:r>
                    </a:p>
                    <a:p>
                      <a:pPr marL="0" marR="0" lvl="0" indent="0" algn="l" defTabSz="9588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588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4.- Respiran por </a:t>
                      </a: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pulmones o por branquias.</a:t>
                      </a: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588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588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5.- Son </a:t>
                      </a: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ovíparos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790" marR="95790" marT="47886" marB="4788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8850"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79425" defTabSz="958850"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58850" defTabSz="9588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438275" defTabSz="958850"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14525" defTabSz="958850"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371725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828925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86125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743325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  <a:r>
                        <a:rPr kumimoji="0" lang="es-ES" sz="9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kumimoji="0" lang="es-E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                                                         </a:t>
                      </a:r>
                    </a:p>
                  </a:txBody>
                  <a:tcPr marL="95790" marR="95790" marT="47886" marB="47886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2815" y="2093103"/>
            <a:ext cx="4721846" cy="3443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7881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Marcador de número de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95885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88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88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88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885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A6C12F6-6E4C-4CCE-A7C1-0E76DAE70728}" type="slidenum">
              <a:rPr lang="es-ES" sz="15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s-ES" sz="1500"/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title"/>
          </p:nvPr>
        </p:nvSpPr>
        <p:spPr>
          <a:xfrm>
            <a:off x="1571625" y="0"/>
            <a:ext cx="8915400" cy="992188"/>
          </a:xfrm>
        </p:spPr>
        <p:txBody>
          <a:bodyPr/>
          <a:lstStyle/>
          <a:p>
            <a:pPr algn="l" eaLnBrk="1" hangingPunct="1"/>
            <a:r>
              <a:rPr lang="es-ES" smtClean="0"/>
              <a:t>Moluscos</a:t>
            </a:r>
          </a:p>
        </p:txBody>
      </p:sp>
      <p:pic>
        <p:nvPicPr>
          <p:cNvPr id="16388" name="Picture 5" descr="9F67D03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305" t="56186" r="856" b="28960"/>
          <a:stretch>
            <a:fillRect/>
          </a:stretch>
        </p:blipFill>
        <p:spPr bwMode="auto">
          <a:xfrm>
            <a:off x="3951288" y="4437064"/>
            <a:ext cx="7097712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1222375" y="909636"/>
            <a:ext cx="6356350" cy="827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90" tIns="47895" rIns="95790" bIns="47895">
            <a:spAutoFit/>
          </a:bodyPr>
          <a:lstStyle>
            <a:lvl1pPr marL="358775" indent="-358775" defTabSz="95885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79425" indent="-298450" defTabSz="9588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58850" indent="-238125" defTabSz="9588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38275" indent="-238125" defTabSz="9588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14525" indent="-239713" defTabSz="95885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71725" indent="-239713" defTabSz="958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28925" indent="-239713" defTabSz="958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86125" indent="-239713" defTabSz="958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3325" indent="-239713" defTabSz="958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1900" b="1" dirty="0"/>
              <a:t>Los que no poseen concha (pulpos, babosas)</a:t>
            </a:r>
          </a:p>
          <a:p>
            <a:pPr eaLnBrk="1" hangingPunct="1">
              <a:spcBef>
                <a:spcPct val="50000"/>
              </a:spcBef>
            </a:pPr>
            <a:r>
              <a:rPr lang="es-ES" sz="1900" b="1" dirty="0"/>
              <a:t>Los que poseen concha (mejillones, caracoles)</a:t>
            </a:r>
          </a:p>
        </p:txBody>
      </p:sp>
      <p:sp>
        <p:nvSpPr>
          <p:cNvPr id="16390" name="Text Box 7"/>
          <p:cNvSpPr txBox="1">
            <a:spLocks noChangeArrowheads="1"/>
          </p:cNvSpPr>
          <p:nvPr/>
        </p:nvSpPr>
        <p:spPr bwMode="auto">
          <a:xfrm>
            <a:off x="272374" y="2565400"/>
            <a:ext cx="3291564" cy="3328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790" tIns="47895" rIns="95790" bIns="47895">
            <a:spAutoFit/>
          </a:bodyPr>
          <a:lstStyle>
            <a:lvl1pPr marL="358775" indent="-358775" defTabSz="95885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79425" indent="-298450" defTabSz="9588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58850" indent="-238125" defTabSz="9588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38275" indent="-238125" defTabSz="9588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14525" indent="-239713" defTabSz="95885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71725" indent="-239713" defTabSz="958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28925" indent="-239713" defTabSz="958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86125" indent="-239713" defTabSz="958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3325" indent="-239713" defTabSz="958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3000" b="1" dirty="0"/>
              <a:t>Tienen el cuerpo blando</a:t>
            </a:r>
          </a:p>
          <a:p>
            <a:pPr eaLnBrk="1" hangingPunct="1">
              <a:spcBef>
                <a:spcPct val="50000"/>
              </a:spcBef>
            </a:pPr>
            <a:r>
              <a:rPr lang="es-ES" sz="3000" b="1" dirty="0"/>
              <a:t>Carecen de patas</a:t>
            </a:r>
          </a:p>
          <a:p>
            <a:pPr eaLnBrk="1" hangingPunct="1">
              <a:spcBef>
                <a:spcPct val="50000"/>
              </a:spcBef>
            </a:pPr>
            <a:r>
              <a:rPr lang="es-ES" sz="3000" b="1" dirty="0"/>
              <a:t>Su piel es húmeda</a:t>
            </a:r>
          </a:p>
        </p:txBody>
      </p:sp>
      <p:pic>
        <p:nvPicPr>
          <p:cNvPr id="16391" name="Picture 9" descr="Babosa o Limac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6025" y="2276475"/>
            <a:ext cx="27305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1" descr="modelo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8725" y="981075"/>
            <a:ext cx="3221038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6008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60053" y="489015"/>
            <a:ext cx="1013622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58850" fontAlgn="base">
              <a:spcBef>
                <a:spcPct val="0"/>
              </a:spcBef>
              <a:spcAft>
                <a:spcPct val="0"/>
              </a:spcAft>
            </a:pP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Arial Black" panose="020B0A04020102020204" pitchFamily="34" charset="0"/>
              </a:rPr>
              <a:t>GASTERÓPODOS </a:t>
            </a:r>
          </a:p>
          <a:p>
            <a:pPr lvl="0" defTabSz="958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 </a:t>
            </a:r>
          </a:p>
          <a:p>
            <a:pPr lvl="0" defTabSz="9588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Tienen sólo </a:t>
            </a: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una concha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lvl="0" defTabSz="9588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Los ojos los llevan en el extremo de unos tentáculos, que esconden en caso de peligro. </a:t>
            </a:r>
          </a:p>
          <a:p>
            <a:pPr lvl="0" defTabSz="9588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Los hay terrestres y marinos.- Los terrestres, como el caracol, respiran por </a:t>
            </a: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pulmones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; los de mar, como el bígaro, respiran por </a:t>
            </a: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branquias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082" y="3807803"/>
            <a:ext cx="3194309" cy="257955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0053" y="3337161"/>
            <a:ext cx="4065750" cy="305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1973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30094" y="608060"/>
            <a:ext cx="950068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58850" fontAlgn="base">
              <a:spcBef>
                <a:spcPct val="0"/>
              </a:spcBef>
              <a:spcAft>
                <a:spcPct val="0"/>
              </a:spcAft>
            </a:pPr>
            <a:r>
              <a:rPr kumimoji="0" lang="es-ES" sz="2800" b="1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Arial" panose="020B0604020202020204" pitchFamily="34" charset="0"/>
              </a:rPr>
              <a:t>BIVALVOS </a:t>
            </a:r>
          </a:p>
          <a:p>
            <a:pPr lvl="0" defTabSz="958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 </a:t>
            </a:r>
          </a:p>
          <a:p>
            <a:pPr lvl="0" defTabSz="9588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Tienen </a:t>
            </a: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dos conchas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 bivalvas, de ahí su nombre. </a:t>
            </a:r>
          </a:p>
          <a:p>
            <a:pPr lvl="0" defTabSz="9588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 tienen cabeza diferenciada. </a:t>
            </a:r>
          </a:p>
          <a:p>
            <a:pPr lvl="0" defTabSz="9588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Viven en el mar, enterrados en la arena o sujetos a las rocas. </a:t>
            </a:r>
          </a:p>
          <a:p>
            <a:pPr lvl="0" defTabSz="9588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Respiran por </a:t>
            </a: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branquias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1753" y="3153380"/>
            <a:ext cx="2630105" cy="267973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117" y="3153380"/>
            <a:ext cx="4191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6357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08562" y="774585"/>
            <a:ext cx="1073933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58850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dirty="0">
                <a:solidFill>
                  <a:srgbClr val="CC3300"/>
                </a:solidFill>
                <a:latin typeface="Arial" panose="020B0604020202020204" pitchFamily="34" charset="0"/>
              </a:rPr>
              <a:t>CEFALÓPODOS </a:t>
            </a:r>
            <a:endParaRPr lang="es-ES" sz="3200" b="1" dirty="0" smtClean="0">
              <a:solidFill>
                <a:srgbClr val="CC3300"/>
              </a:solidFill>
              <a:latin typeface="Arial" panose="020B0604020202020204" pitchFamily="34" charset="0"/>
            </a:endParaRPr>
          </a:p>
          <a:p>
            <a:pPr lvl="0" defTabSz="958850" fontAlgn="base">
              <a:spcBef>
                <a:spcPct val="0"/>
              </a:spcBef>
              <a:spcAft>
                <a:spcPct val="0"/>
              </a:spcAft>
            </a:pPr>
            <a:endParaRPr lang="es-ES" sz="3200" b="1" dirty="0">
              <a:solidFill>
                <a:srgbClr val="CC3300"/>
              </a:solidFill>
              <a:latin typeface="Arial" panose="020B0604020202020204" pitchFamily="34" charset="0"/>
            </a:endParaRPr>
          </a:p>
          <a:p>
            <a:pPr lvl="0" defTabSz="958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400" dirty="0">
                <a:solidFill>
                  <a:prstClr val="black"/>
                </a:solidFill>
                <a:latin typeface="Arial" panose="020B0604020202020204" pitchFamily="34" charset="0"/>
              </a:rPr>
              <a:t>  </a:t>
            </a:r>
            <a:r>
              <a:rPr lang="es-ES" sz="2400" b="1" dirty="0">
                <a:solidFill>
                  <a:prstClr val="black"/>
                </a:solidFill>
                <a:latin typeface="Arial" panose="020B0604020202020204" pitchFamily="34" charset="0"/>
              </a:rPr>
              <a:t>No tienen concha externa.</a:t>
            </a:r>
            <a:r>
              <a:rPr lang="es-E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</a:p>
          <a:p>
            <a:pPr lvl="0" defTabSz="9588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ES" sz="2400" dirty="0">
                <a:solidFill>
                  <a:prstClr val="black"/>
                </a:solidFill>
                <a:latin typeface="Arial" panose="020B0604020202020204" pitchFamily="34" charset="0"/>
              </a:rPr>
              <a:t>Algunos, como el calamar, llevan una bolsa de tinta para enturbiar el agua en caso de peligro. </a:t>
            </a:r>
          </a:p>
          <a:p>
            <a:pPr lvl="0" defTabSz="9588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ES" sz="2400" dirty="0">
                <a:solidFill>
                  <a:prstClr val="black"/>
                </a:solidFill>
                <a:latin typeface="Arial" panose="020B0604020202020204" pitchFamily="34" charset="0"/>
              </a:rPr>
              <a:t>Llevan largos tentáculos en la cabeza. </a:t>
            </a:r>
          </a:p>
          <a:p>
            <a:pPr lvl="0" defTabSz="9588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ES" sz="2400" dirty="0">
                <a:solidFill>
                  <a:prstClr val="black"/>
                </a:solidFill>
                <a:latin typeface="Arial" panose="020B0604020202020204" pitchFamily="34" charset="0"/>
              </a:rPr>
              <a:t>Son marinos  y respiran por branquias.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1619" y="3698462"/>
            <a:ext cx="5093222" cy="258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9119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51560" y="336679"/>
            <a:ext cx="104089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000000"/>
                </a:solidFill>
                <a:latin typeface="Helvetica Neue"/>
              </a:rPr>
              <a:t>El pulpo y el calamar son moluscos </a:t>
            </a:r>
            <a:r>
              <a:rPr lang="es-ES" sz="2400" dirty="0" err="1">
                <a:solidFill>
                  <a:srgbClr val="000000"/>
                </a:solidFill>
                <a:latin typeface="Helvetica Neue"/>
              </a:rPr>
              <a:t>cefalopodos</a:t>
            </a:r>
            <a:r>
              <a:rPr lang="es-ES" sz="2400" dirty="0" smtClean="0">
                <a:solidFill>
                  <a:srgbClr val="000000"/>
                </a:solidFill>
                <a:latin typeface="Helvetica Neue"/>
              </a:rPr>
              <a:t>, pero </a:t>
            </a:r>
            <a:r>
              <a:rPr lang="es-ES" sz="2400" dirty="0">
                <a:solidFill>
                  <a:srgbClr val="000000"/>
                </a:solidFill>
                <a:latin typeface="Helvetica Neue"/>
              </a:rPr>
              <a:t>el pulpo es </a:t>
            </a:r>
            <a:r>
              <a:rPr lang="es-ES" sz="2400" u="sng" dirty="0" err="1">
                <a:solidFill>
                  <a:srgbClr val="000000"/>
                </a:solidFill>
                <a:latin typeface="Helvetica Neue"/>
              </a:rPr>
              <a:t>octopodo</a:t>
            </a:r>
            <a:r>
              <a:rPr lang="es-ES" sz="2400" dirty="0">
                <a:solidFill>
                  <a:srgbClr val="000000"/>
                </a:solidFill>
                <a:latin typeface="Helvetica Neue"/>
              </a:rPr>
              <a:t> (tiene 8 brazos) y el calamar es </a:t>
            </a:r>
            <a:r>
              <a:rPr lang="es-ES" sz="2400" u="sng" dirty="0" err="1">
                <a:solidFill>
                  <a:srgbClr val="000000"/>
                </a:solidFill>
                <a:latin typeface="Helvetica Neue"/>
              </a:rPr>
              <a:t>decapodo</a:t>
            </a:r>
            <a:r>
              <a:rPr lang="es-ES" sz="2400" dirty="0">
                <a:solidFill>
                  <a:srgbClr val="000000"/>
                </a:solidFill>
                <a:latin typeface="Helvetica Neue"/>
              </a:rPr>
              <a:t> (tiene 10 brazos</a:t>
            </a:r>
            <a:r>
              <a:rPr lang="es-ES" sz="2400" dirty="0" smtClean="0">
                <a:solidFill>
                  <a:srgbClr val="000000"/>
                </a:solidFill>
                <a:latin typeface="Helvetica Neue"/>
              </a:rPr>
              <a:t>).</a:t>
            </a:r>
          </a:p>
          <a:p>
            <a:r>
              <a:rPr lang="es-ES" sz="2400" dirty="0" smtClean="0">
                <a:solidFill>
                  <a:srgbClr val="000000"/>
                </a:solidFill>
                <a:latin typeface="Helvetica Neue"/>
              </a:rPr>
              <a:t>Los </a:t>
            </a:r>
            <a:r>
              <a:rPr lang="es-ES" sz="2400" dirty="0">
                <a:solidFill>
                  <a:srgbClr val="000000"/>
                </a:solidFill>
                <a:latin typeface="Helvetica Neue"/>
              </a:rPr>
              <a:t>pulpos suelen estar posados en el </a:t>
            </a:r>
            <a:r>
              <a:rPr lang="es-ES" sz="2400" u="sng" dirty="0">
                <a:solidFill>
                  <a:srgbClr val="000000"/>
                </a:solidFill>
                <a:latin typeface="Helvetica Neue"/>
              </a:rPr>
              <a:t>fondo u ocultos en grietas </a:t>
            </a:r>
            <a:r>
              <a:rPr lang="es-ES" sz="2400" dirty="0">
                <a:solidFill>
                  <a:srgbClr val="000000"/>
                </a:solidFill>
                <a:latin typeface="Helvetica Neue"/>
              </a:rPr>
              <a:t>marinas</a:t>
            </a:r>
            <a:r>
              <a:rPr lang="es-ES" sz="2400" dirty="0" smtClean="0">
                <a:solidFill>
                  <a:srgbClr val="000000"/>
                </a:solidFill>
                <a:latin typeface="Helvetica Neue"/>
              </a:rPr>
              <a:t>, mientras </a:t>
            </a:r>
            <a:r>
              <a:rPr lang="es-ES" sz="2400" dirty="0">
                <a:solidFill>
                  <a:srgbClr val="000000"/>
                </a:solidFill>
                <a:latin typeface="Helvetica Neue"/>
              </a:rPr>
              <a:t>que los calamares suelen estar siempre en </a:t>
            </a:r>
            <a:r>
              <a:rPr lang="es-ES" sz="2400" u="sng" dirty="0">
                <a:solidFill>
                  <a:srgbClr val="000000"/>
                </a:solidFill>
                <a:latin typeface="Helvetica Neue"/>
              </a:rPr>
              <a:t>movimiento</a:t>
            </a:r>
            <a:r>
              <a:rPr lang="es-ES" sz="2400" dirty="0" smtClean="0">
                <a:solidFill>
                  <a:srgbClr val="000000"/>
                </a:solidFill>
                <a:latin typeface="Helvetica Neue"/>
              </a:rPr>
              <a:t>. El </a:t>
            </a:r>
            <a:r>
              <a:rPr lang="es-ES" sz="2400" dirty="0">
                <a:solidFill>
                  <a:srgbClr val="000000"/>
                </a:solidFill>
                <a:latin typeface="Helvetica Neue"/>
              </a:rPr>
              <a:t>pulpo tiene </a:t>
            </a:r>
            <a:r>
              <a:rPr lang="es-ES" sz="2400" u="sng" dirty="0">
                <a:solidFill>
                  <a:srgbClr val="000000"/>
                </a:solidFill>
                <a:latin typeface="Helvetica Neue"/>
              </a:rPr>
              <a:t>cabeza y brazos </a:t>
            </a:r>
            <a:r>
              <a:rPr lang="es-ES" sz="2400" dirty="0">
                <a:solidFill>
                  <a:srgbClr val="000000"/>
                </a:solidFill>
                <a:latin typeface="Helvetica Neue"/>
              </a:rPr>
              <a:t>mientras que los calamares tienen </a:t>
            </a:r>
            <a:r>
              <a:rPr lang="es-ES" sz="2400" u="sng" dirty="0">
                <a:solidFill>
                  <a:srgbClr val="000000"/>
                </a:solidFill>
                <a:latin typeface="Helvetica Neue"/>
              </a:rPr>
              <a:t>cabeza</a:t>
            </a:r>
            <a:r>
              <a:rPr lang="es-ES" sz="2400" u="sng" dirty="0" smtClean="0">
                <a:solidFill>
                  <a:srgbClr val="000000"/>
                </a:solidFill>
                <a:latin typeface="Helvetica Neue"/>
              </a:rPr>
              <a:t>, brazos </a:t>
            </a:r>
            <a:r>
              <a:rPr lang="es-ES" sz="2400" u="sng" dirty="0">
                <a:solidFill>
                  <a:srgbClr val="000000"/>
                </a:solidFill>
                <a:latin typeface="Helvetica Neue"/>
              </a:rPr>
              <a:t>y cuerpo</a:t>
            </a:r>
            <a:r>
              <a:rPr lang="es-ES" sz="2400" dirty="0">
                <a:solidFill>
                  <a:srgbClr val="000000"/>
                </a:solidFill>
                <a:latin typeface="Helvetica Neue"/>
              </a:rPr>
              <a:t> bien diferenciados</a:t>
            </a:r>
            <a:r>
              <a:rPr lang="es-ES" sz="2400" dirty="0" smtClean="0">
                <a:solidFill>
                  <a:srgbClr val="000000"/>
                </a:solidFill>
                <a:latin typeface="Helvetica Neue"/>
              </a:rPr>
              <a:t>, en </a:t>
            </a:r>
            <a:r>
              <a:rPr lang="es-ES" sz="2400" dirty="0">
                <a:solidFill>
                  <a:srgbClr val="000000"/>
                </a:solidFill>
                <a:latin typeface="Helvetica Neue"/>
              </a:rPr>
              <a:t>la parte posterior del cuerpo del calamar hay </a:t>
            </a:r>
            <a:r>
              <a:rPr lang="es-ES" sz="2400" u="sng" dirty="0">
                <a:solidFill>
                  <a:srgbClr val="000000"/>
                </a:solidFill>
                <a:latin typeface="Helvetica Neue"/>
              </a:rPr>
              <a:t>2 aletas estabilizadoras</a:t>
            </a:r>
            <a:r>
              <a:rPr lang="es-ES" sz="2400" dirty="0" smtClean="0">
                <a:solidFill>
                  <a:srgbClr val="000000"/>
                </a:solidFill>
                <a:latin typeface="Helvetica Neue"/>
              </a:rPr>
              <a:t>, que están </a:t>
            </a:r>
            <a:r>
              <a:rPr lang="es-ES" sz="2400" dirty="0">
                <a:solidFill>
                  <a:srgbClr val="000000"/>
                </a:solidFill>
                <a:latin typeface="Helvetica Neue"/>
              </a:rPr>
              <a:t>inexistente en el pulpo</a:t>
            </a:r>
            <a:endParaRPr lang="es-ES" sz="2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87" y="3014335"/>
            <a:ext cx="4892993" cy="325827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t="13552" b="13778"/>
          <a:stretch/>
        </p:blipFill>
        <p:spPr>
          <a:xfrm>
            <a:off x="5105432" y="3178840"/>
            <a:ext cx="6690297" cy="292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68119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130</Words>
  <Application>Microsoft Office PowerPoint</Application>
  <PresentationFormat>Personalizado</PresentationFormat>
  <Paragraphs>40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MOLUSCOS</vt:lpstr>
      <vt:lpstr>Diapositiva 2</vt:lpstr>
      <vt:lpstr>Moluscos</vt:lpstr>
      <vt:lpstr>Diapositiva 4</vt:lpstr>
      <vt:lpstr>Diapositiva 5</vt:lpstr>
      <vt:lpstr>Diapositiva 6</vt:lpstr>
      <vt:lpstr>Diapositiva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MOLUSCOS</dc:title>
  <dc:creator>Usuario</dc:creator>
  <cp:lastModifiedBy>07Idiomas</cp:lastModifiedBy>
  <cp:revision>4</cp:revision>
  <dcterms:created xsi:type="dcterms:W3CDTF">2015-07-23T06:03:26Z</dcterms:created>
  <dcterms:modified xsi:type="dcterms:W3CDTF">2015-08-05T19:51:31Z</dcterms:modified>
</cp:coreProperties>
</file>