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6" r:id="rId5"/>
    <p:sldId id="258" r:id="rId6"/>
    <p:sldId id="260" r:id="rId7"/>
    <p:sldId id="261" r:id="rId8"/>
    <p:sldId id="262" r:id="rId9"/>
    <p:sldId id="259" r:id="rId10"/>
    <p:sldId id="257" r:id="rId11"/>
    <p:sldId id="268" r:id="rId12"/>
    <p:sldId id="265" r:id="rId13"/>
    <p:sldId id="267"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CF592295-57CD-4EEF-A3C7-266EF630D898}" type="datetimeFigureOut">
              <a:rPr lang="es-ES" smtClean="0"/>
              <a:t>08/04/2013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B81308F-B96A-48FE-B838-87120E71595D}"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F592295-57CD-4EEF-A3C7-266EF630D898}" type="datetimeFigureOut">
              <a:rPr lang="es-ES" smtClean="0"/>
              <a:t>08/04/2013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B81308F-B96A-48FE-B838-87120E71595D}"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F592295-57CD-4EEF-A3C7-266EF630D898}" type="datetimeFigureOut">
              <a:rPr lang="es-ES" smtClean="0"/>
              <a:t>08/04/2013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B81308F-B96A-48FE-B838-87120E71595D}"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F592295-57CD-4EEF-A3C7-266EF630D898}" type="datetimeFigureOut">
              <a:rPr lang="es-ES" smtClean="0"/>
              <a:t>08/04/2013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B81308F-B96A-48FE-B838-87120E71595D}"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F592295-57CD-4EEF-A3C7-266EF630D898}" type="datetimeFigureOut">
              <a:rPr lang="es-ES" smtClean="0"/>
              <a:t>08/04/2013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B81308F-B96A-48FE-B838-87120E71595D}"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CF592295-57CD-4EEF-A3C7-266EF630D898}" type="datetimeFigureOut">
              <a:rPr lang="es-ES" smtClean="0"/>
              <a:t>08/04/2013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B81308F-B96A-48FE-B838-87120E71595D}"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CF592295-57CD-4EEF-A3C7-266EF630D898}" type="datetimeFigureOut">
              <a:rPr lang="es-ES" smtClean="0"/>
              <a:t>08/04/2013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B81308F-B96A-48FE-B838-87120E71595D}"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F592295-57CD-4EEF-A3C7-266EF630D898}" type="datetimeFigureOut">
              <a:rPr lang="es-ES" smtClean="0"/>
              <a:t>08/04/2013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B81308F-B96A-48FE-B838-87120E71595D}"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F592295-57CD-4EEF-A3C7-266EF630D898}" type="datetimeFigureOut">
              <a:rPr lang="es-ES" smtClean="0"/>
              <a:t>08/04/2013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B81308F-B96A-48FE-B838-87120E71595D}"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F592295-57CD-4EEF-A3C7-266EF630D898}" type="datetimeFigureOut">
              <a:rPr lang="es-ES" smtClean="0"/>
              <a:t>08/04/2013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B81308F-B96A-48FE-B838-87120E71595D}"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F592295-57CD-4EEF-A3C7-266EF630D898}" type="datetimeFigureOut">
              <a:rPr lang="es-ES" smtClean="0"/>
              <a:t>08/04/2013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B81308F-B96A-48FE-B838-87120E71595D}"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592295-57CD-4EEF-A3C7-266EF630D898}" type="datetimeFigureOut">
              <a:rPr lang="es-ES" smtClean="0"/>
              <a:t>08/04/2013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1308F-B96A-48FE-B838-87120E71595D}"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gt/url?sa=i&amp;rct=j&amp;q=bacterias&amp;source=images&amp;cd=&amp;cad=rja&amp;docid=ADcPMr9TozkSbM&amp;tbnid=cOGm-VGyWt7cdM:&amp;ved=0CAUQjRw&amp;url=http%3A%2F%2Flamula.pe%2F2013%2F01%2F28%2Freino-unido-alertan-que-bacterias-resistentes-a-antibioticos-podrian-causar-crisis-de-salud-mundial%2F2302&amp;ei=1b9iUYbAK-Hi0gH7t4DoCA&amp;bvm=bv.44770516,d.dmQ&amp;psig=AFQjCNH48hFOav6Fusgn9uZW6JZgTSOESQ&amp;ust=136551250312454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m.gt/url?sa=i&amp;rct=j&amp;q=GLOBULOS+BLANCOS+FAGOCITOSIS&amp;source=images&amp;cd=&amp;cad=rja&amp;docid=ie0r4LbJP3gqvM&amp;tbnid=xM1KhCYHJQWMSM:&amp;ved=0CAUQjRw&amp;url=http%3A%2F%2Fbiometriahematica.blogspot.com%2F2010_03_07_archive.html&amp;ei=98liUdrpH7GD0QGM44DIAw&amp;bvm=bv.44770516,d.dmQ&amp;psig=AFQjCNELsXTfk3rV7RBznkb1pGYmBAWLVQ&amp;ust=136551510130694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gt/url?sa=i&amp;rct=j&amp;q=bacterias&amp;source=images&amp;cd=&amp;cad=rja&amp;docid=lBNkZosUVg8sbM&amp;tbnid=Dv-sToCPaE1LcM:&amp;ved=0CAUQjRw&amp;url=http%3A%2F%2Fimagenes.visitagratis.com%2Ff%2FBacterias%2520Animados%2FcHQuZHJlYW1zdGltZS5jb20vZ2VybWVzLWRvcy1kZXNlbmhvcy1hbmltYWRvcy12aXJ1cy1iYWN0ZXJpYXMtdGh1bWIxNjY1Nzk0NS5qcGc%3D%2F&amp;ei=pshiUYOcJOjK0wHIl4GYCw&amp;bvm=bv.44770516,d.dmQ&amp;psig=AFQjCNEjNIjzkKFRryU3eSfrQ_JRsz06Pw&amp;ust=136551475995731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om.gt/url?sa=i&amp;rct=j&amp;q=infeccion+garganta&amp;source=images&amp;cd=&amp;cad=rja&amp;docid=t944eGedIyfKHM&amp;tbnid=41ipCuFuur4QgM:&amp;ved=0CAUQjRw&amp;url=http%3A%2F%2Ftusaludesvida.com%2Fes-la-faringitis-cronica-cuales-son-sus-principales-sintomas%2F&amp;ei=fsliUanjIanB0QGmg4CwCA&amp;bvm=bv.44770516,d.dmQ&amp;psig=AFQjCNFoaVmsna6xpphTmQ0WTMluYu47vQ&amp;ust=1365514957151963" TargetMode="Externa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hyperlink" Target="http://www.google.com.gt/url?sa=i&amp;rct=j&amp;q=infeccion+intestinal&amp;source=images&amp;cd=&amp;cad=rja&amp;docid=dtYCwasDddSrwM&amp;tbnid=8_NI-jJ-b1jnLM:&amp;ved=0CAUQjRw&amp;url=http%3A%2F%2Fcentroveterinariocolores.blogspot.com%2F2012%2F01%2Fenfermedades-del-intestino-grueso-en-el.html&amp;ei=TspiUZ7_B6i90AHmyoCABA&amp;bvm=bv.44770516,d.dmQ&amp;psig=AFQjCNHIpO_gXLeUW0NyxlZLn5ygqkqw_A&amp;ust=136551519902170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gt/url?sa=i&amp;rct=j&amp;q=MEDICINA+ANTIGUA&amp;source=images&amp;cd=&amp;cad=rja&amp;docid=ecdfwrrHHmKDoM&amp;tbnid=db7TYFKWgnh3MM:&amp;ved=0CAUQjRw&amp;url=http%3A%2F%2Fwww.absolutegipto.com%2Fla-medicina-egipcia-antigua%2F&amp;ei=ZMdiUeihNeTY0gGvsYCACg&amp;bvm=bv.44770516,d.dmQ&amp;psig=AFQjCNGEMtDeN0_Fiy7pn-ADP4MsE1wv1w&amp;ust=136551443216611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gt/url?sa=i&amp;source=images&amp;cd=&amp;cad=rja&amp;docid=Nuqc2WHFkWJblM&amp;tbnid=8SsbOg6ea3qO9M:&amp;ved=0CAgQjRwwADhJ&amp;url=http%3A%2F%2Fbrunodesosa.blogspot.es%2F&amp;ei=7cFiUYmAO6LF0QGf24CICg&amp;psig=AFQjCNGFCYQmlkh9G20L2qdMKSxnmu-1zg&amp;ust=136551306999987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gt/url?sa=i&amp;source=images&amp;cd=&amp;cad=rja&amp;docid=Nuqc2WHFkWJblM&amp;tbnid=8SsbOg6ea3qO9M:&amp;ved=0CAUQjRw&amp;url=http%3A%2F%2Fcoisaspraver.blogspot.com%2F2013_02_01_archive.html&amp;ei=d8RiUfabHey40QHL6IH4DA&amp;psig=AFQjCNGFCYQmlkh9G20L2qdMKSxnmu-1zg&amp;ust=1365513069999873"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www.google.com.gt/url?sa=i&amp;rct=j&amp;q=antibioticos&amp;source=images&amp;cd=&amp;cad=rja&amp;docid=RnWcqODq7BrXLM&amp;tbnid=LQSjE56uCwcavM:&amp;ved=0CAUQjRw&amp;url=http%3A%2F%2Felrincondepablospok.blogspot.com%2F2012%2F07%2Fantibioticos-mitos-y-realidades.html&amp;ei=xcViUcr5CMTA0gGWoYDgBg&amp;bvm=bv.44770516,d.dmQ&amp;psig=AFQjCNEnNdWpGsr-hZo0DeTzyok39dzpdA&amp;ust=1365514033008744"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gt/url?sa=i&amp;source=images&amp;cd=&amp;cad=rja&amp;docid=Nuqc2WHFkWJblM&amp;tbnid=8SsbOg6ea3qO9M:&amp;ved=0CAUQjRw&amp;url=http%3A%2F%2Fwww.unad.edu.co%2Fcurso_biologia%2Fbacterias.htm&amp;ei=0sRiUZfcLMqt0AGAv4HoDg&amp;psig=AFQjCNGFCYQmlkh9G20L2qdMKSxnmu-1zg&amp;ust=1365513069999873"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www.google.com.gt/url?sa=i&amp;rct=j&amp;q=antibioticos&amp;source=images&amp;cd=&amp;cad=rja&amp;docid=RnWcqODq7BrXLM&amp;tbnid=LQSjE56uCwcavM:&amp;ved=0CAUQjRw&amp;url=http%3A%2F%2Felrincondepablospok.blogspot.com%2F2012%2F07%2Fantibioticos-mitos-y-realidades.html&amp;ei=xcViUcr5CMTA0gGWoYDgBg&amp;bvm=bv.44770516,d.dmQ&amp;psig=AFQjCNEnNdWpGsr-hZo0DeTzyok39dzpdA&amp;ust=1365514033008744"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gt/url?sa=i&amp;source=images&amp;cd=&amp;cad=rja&amp;docid=Nuqc2WHFkWJblM&amp;tbnid=8SsbOg6ea3qO9M:&amp;ved=0CAUQjRw&amp;url=http%3A%2F%2Fedu.mec.gub.uy%2Fenlazos2%2FPaola%2520y%2520Viviana%2520Villanueva%2520Sosax%2Fbio.html&amp;ei=IcViUZnaBc6q0AGy7ICYCg&amp;psig=AFQjCNGFCYQmlkh9G20L2qdMKSxnmu-1zg&amp;ust=1365513069999873"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www.google.com.gt/url?sa=i&amp;rct=j&amp;q=antibioticos&amp;source=images&amp;cd=&amp;cad=rja&amp;docid=RnWcqODq7BrXLM&amp;tbnid=LQSjE56uCwcavM:&amp;ved=0CAUQjRw&amp;url=http%3A%2F%2Felrincondepablospok.blogspot.com%2F2012%2F07%2Fantibioticos-mitos-y-realidades.html&amp;ei=xcViUcr5CMTA0gGWoYDgBg&amp;bvm=bv.44770516,d.dmQ&amp;psig=AFQjCNEnNdWpGsr-hZo0DeTzyok39dzpdA&amp;ust=1365514033008744"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gt/url?sa=i&amp;source=images&amp;cd=&amp;cad=rja&amp;docid=Nuqc2WHFkWJblM&amp;tbnid=8SsbOg6ea3qO9M:&amp;ved=0CAUQjRw&amp;url=http%3A%2F%2Fedu.mec.gub.uy%2Fenlazos2%2FPaola%2520y%2520Viviana%2520Villanueva%2520Sosax%2Fbio.html&amp;ei=IcViUZnaBc6q0AGy7ICYCg&amp;psig=AFQjCNGFCYQmlkh9G20L2qdMKSxnmu-1zg&amp;ust=1365513069999873"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www.google.com.gt/url?sa=i&amp;rct=j&amp;q=antibioticos&amp;source=images&amp;cd=&amp;cad=rja&amp;docid=RnWcqODq7BrXLM&amp;tbnid=LQSjE56uCwcavM:&amp;ved=0CAUQjRw&amp;url=http%3A%2F%2Felrincondepablospok.blogspot.com%2F2012%2F07%2Fantibioticos-mitos-y-realidades.html&amp;ei=xcViUcr5CMTA0gGWoYDgBg&amp;bvm=bv.44770516,d.dmQ&amp;psig=AFQjCNEnNdWpGsr-hZo0DeTzyok39dzpdA&amp;ust=136551403300874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solidFill>
            <a:srgbClr val="92D050"/>
          </a:solidFill>
        </p:spPr>
        <p:txBody>
          <a:bodyPr>
            <a:normAutofit/>
          </a:bodyPr>
          <a:lstStyle/>
          <a:p>
            <a:r>
              <a:rPr lang="es-ES" sz="6000" b="1" dirty="0" smtClean="0">
                <a:effectLst>
                  <a:outerShdw blurRad="38100" dist="38100" dir="2700000" algn="tl">
                    <a:srgbClr val="000000">
                      <a:alpha val="43137"/>
                    </a:srgbClr>
                  </a:outerShdw>
                </a:effectLst>
              </a:rPr>
              <a:t>ANTIBIOTICOS</a:t>
            </a:r>
            <a:endParaRPr lang="es-ES" sz="6000" b="1" dirty="0">
              <a:effectLst>
                <a:outerShdw blurRad="38100" dist="38100" dir="2700000" algn="tl">
                  <a:srgbClr val="000000">
                    <a:alpha val="43137"/>
                  </a:srgbClr>
                </a:outerShdw>
              </a:effectLst>
            </a:endParaRPr>
          </a:p>
        </p:txBody>
      </p:sp>
      <p:sp>
        <p:nvSpPr>
          <p:cNvPr id="3" name="2 Subtítulo"/>
          <p:cNvSpPr>
            <a:spLocks noGrp="1"/>
          </p:cNvSpPr>
          <p:nvPr>
            <p:ph type="subTitle" idx="1"/>
          </p:nvPr>
        </p:nvSpPr>
        <p:spPr/>
        <p:txBody>
          <a:bodyPr/>
          <a:lstStyle/>
          <a:p>
            <a:endParaRPr lang="es-E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ophimania.lamula.pe/files/2013/01/bacterias-b.jpg">
            <a:hlinkClick r:id="rId2"/>
          </p:cNvPr>
          <p:cNvPicPr>
            <a:picLocks noChangeAspect="1" noChangeArrowheads="1"/>
          </p:cNvPicPr>
          <p:nvPr/>
        </p:nvPicPr>
        <p:blipFill>
          <a:blip r:embed="rId3"/>
          <a:srcRect/>
          <a:stretch>
            <a:fillRect/>
          </a:stretch>
        </p:blipFill>
        <p:spPr bwMode="auto">
          <a:xfrm>
            <a:off x="857224" y="928670"/>
            <a:ext cx="7302244" cy="4786346"/>
          </a:xfrm>
          <a:prstGeom prst="rect">
            <a:avLst/>
          </a:prstGeom>
          <a:noFill/>
        </p:spPr>
      </p:pic>
      <p:sp>
        <p:nvSpPr>
          <p:cNvPr id="5" name="4 Elipse"/>
          <p:cNvSpPr/>
          <p:nvPr/>
        </p:nvSpPr>
        <p:spPr>
          <a:xfrm>
            <a:off x="2928926" y="2786058"/>
            <a:ext cx="214314" cy="21431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Elipse"/>
          <p:cNvSpPr/>
          <p:nvPr/>
        </p:nvSpPr>
        <p:spPr>
          <a:xfrm>
            <a:off x="7215206" y="4572008"/>
            <a:ext cx="214314" cy="21431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Elipse"/>
          <p:cNvSpPr/>
          <p:nvPr/>
        </p:nvSpPr>
        <p:spPr>
          <a:xfrm>
            <a:off x="5929322" y="2643182"/>
            <a:ext cx="214314" cy="21431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Forma libre"/>
          <p:cNvSpPr/>
          <p:nvPr/>
        </p:nvSpPr>
        <p:spPr>
          <a:xfrm>
            <a:off x="2196715" y="2082800"/>
            <a:ext cx="2609273" cy="1853431"/>
          </a:xfrm>
          <a:custGeom>
            <a:avLst/>
            <a:gdLst>
              <a:gd name="connsiteX0" fmla="*/ 56958 w 2609273"/>
              <a:gd name="connsiteY0" fmla="*/ 1390073 h 1853431"/>
              <a:gd name="connsiteX1" fmla="*/ 177030 w 2609273"/>
              <a:gd name="connsiteY1" fmla="*/ 1196109 h 1853431"/>
              <a:gd name="connsiteX2" fmla="*/ 1119140 w 2609273"/>
              <a:gd name="connsiteY2" fmla="*/ 845127 h 1853431"/>
              <a:gd name="connsiteX3" fmla="*/ 1793394 w 2609273"/>
              <a:gd name="connsiteY3" fmla="*/ 346364 h 1853431"/>
              <a:gd name="connsiteX4" fmla="*/ 2052012 w 2609273"/>
              <a:gd name="connsiteY4" fmla="*/ 50800 h 1853431"/>
              <a:gd name="connsiteX5" fmla="*/ 2329103 w 2609273"/>
              <a:gd name="connsiteY5" fmla="*/ 41564 h 1853431"/>
              <a:gd name="connsiteX6" fmla="*/ 2513830 w 2609273"/>
              <a:gd name="connsiteY6" fmla="*/ 124691 h 1853431"/>
              <a:gd name="connsiteX7" fmla="*/ 2587721 w 2609273"/>
              <a:gd name="connsiteY7" fmla="*/ 244764 h 1853431"/>
              <a:gd name="connsiteX8" fmla="*/ 2587721 w 2609273"/>
              <a:gd name="connsiteY8" fmla="*/ 420255 h 1853431"/>
              <a:gd name="connsiteX9" fmla="*/ 2523067 w 2609273"/>
              <a:gd name="connsiteY9" fmla="*/ 623455 h 1853431"/>
              <a:gd name="connsiteX10" fmla="*/ 2070485 w 2609273"/>
              <a:gd name="connsiteY10" fmla="*/ 1085273 h 1853431"/>
              <a:gd name="connsiteX11" fmla="*/ 1285394 w 2609273"/>
              <a:gd name="connsiteY11" fmla="*/ 1537855 h 1853431"/>
              <a:gd name="connsiteX12" fmla="*/ 703503 w 2609273"/>
              <a:gd name="connsiteY12" fmla="*/ 1768764 h 1853431"/>
              <a:gd name="connsiteX13" fmla="*/ 278630 w 2609273"/>
              <a:gd name="connsiteY13" fmla="*/ 1851891 h 1853431"/>
              <a:gd name="connsiteX14" fmla="*/ 186267 w 2609273"/>
              <a:gd name="connsiteY14" fmla="*/ 1759527 h 1853431"/>
              <a:gd name="connsiteX15" fmla="*/ 56958 w 2609273"/>
              <a:gd name="connsiteY15" fmla="*/ 1657927 h 1853431"/>
              <a:gd name="connsiteX16" fmla="*/ 56958 w 2609273"/>
              <a:gd name="connsiteY16" fmla="*/ 1390073 h 1853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609273" h="1853431">
                <a:moveTo>
                  <a:pt x="56958" y="1390073"/>
                </a:moveTo>
                <a:cubicBezTo>
                  <a:pt x="76970" y="1313103"/>
                  <a:pt x="0" y="1286933"/>
                  <a:pt x="177030" y="1196109"/>
                </a:cubicBezTo>
                <a:cubicBezTo>
                  <a:pt x="354060" y="1105285"/>
                  <a:pt x="849746" y="986751"/>
                  <a:pt x="1119140" y="845127"/>
                </a:cubicBezTo>
                <a:cubicBezTo>
                  <a:pt x="1388534" y="703503"/>
                  <a:pt x="1637915" y="478752"/>
                  <a:pt x="1793394" y="346364"/>
                </a:cubicBezTo>
                <a:cubicBezTo>
                  <a:pt x="1948873" y="213976"/>
                  <a:pt x="1962727" y="101600"/>
                  <a:pt x="2052012" y="50800"/>
                </a:cubicBezTo>
                <a:cubicBezTo>
                  <a:pt x="2141297" y="0"/>
                  <a:pt x="2252133" y="29249"/>
                  <a:pt x="2329103" y="41564"/>
                </a:cubicBezTo>
                <a:cubicBezTo>
                  <a:pt x="2406073" y="53879"/>
                  <a:pt x="2470727" y="90824"/>
                  <a:pt x="2513830" y="124691"/>
                </a:cubicBezTo>
                <a:cubicBezTo>
                  <a:pt x="2556933" y="158558"/>
                  <a:pt x="2575406" y="195503"/>
                  <a:pt x="2587721" y="244764"/>
                </a:cubicBezTo>
                <a:cubicBezTo>
                  <a:pt x="2600036" y="294025"/>
                  <a:pt x="2598497" y="357140"/>
                  <a:pt x="2587721" y="420255"/>
                </a:cubicBezTo>
                <a:cubicBezTo>
                  <a:pt x="2576945" y="483370"/>
                  <a:pt x="2609273" y="512619"/>
                  <a:pt x="2523067" y="623455"/>
                </a:cubicBezTo>
                <a:cubicBezTo>
                  <a:pt x="2436861" y="734291"/>
                  <a:pt x="2276764" y="932873"/>
                  <a:pt x="2070485" y="1085273"/>
                </a:cubicBezTo>
                <a:cubicBezTo>
                  <a:pt x="1864206" y="1237673"/>
                  <a:pt x="1513224" y="1423940"/>
                  <a:pt x="1285394" y="1537855"/>
                </a:cubicBezTo>
                <a:cubicBezTo>
                  <a:pt x="1057564" y="1651770"/>
                  <a:pt x="871297" y="1716425"/>
                  <a:pt x="703503" y="1768764"/>
                </a:cubicBezTo>
                <a:cubicBezTo>
                  <a:pt x="535709" y="1821103"/>
                  <a:pt x="364836" y="1853431"/>
                  <a:pt x="278630" y="1851891"/>
                </a:cubicBezTo>
                <a:cubicBezTo>
                  <a:pt x="192424" y="1850352"/>
                  <a:pt x="223212" y="1791854"/>
                  <a:pt x="186267" y="1759527"/>
                </a:cubicBezTo>
                <a:cubicBezTo>
                  <a:pt x="149322" y="1727200"/>
                  <a:pt x="76970" y="1725660"/>
                  <a:pt x="56958" y="1657927"/>
                </a:cubicBezTo>
                <a:cubicBezTo>
                  <a:pt x="36946" y="1590194"/>
                  <a:pt x="36946" y="1467043"/>
                  <a:pt x="56958" y="1390073"/>
                </a:cubicBezTo>
                <a:close/>
              </a:path>
            </a:pathLst>
          </a:custGeom>
          <a:noFill/>
          <a:ln w="57150">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dirty="0">
              <a:noFill/>
            </a:endParaRPr>
          </a:p>
        </p:txBody>
      </p:sp>
      <p:sp>
        <p:nvSpPr>
          <p:cNvPr id="10" name="9 Forma libre"/>
          <p:cNvSpPr/>
          <p:nvPr/>
        </p:nvSpPr>
        <p:spPr>
          <a:xfrm>
            <a:off x="5578764" y="1597891"/>
            <a:ext cx="2695478" cy="2697018"/>
          </a:xfrm>
          <a:custGeom>
            <a:avLst/>
            <a:gdLst>
              <a:gd name="connsiteX0" fmla="*/ 2540000 w 2695478"/>
              <a:gd name="connsiteY0" fmla="*/ 0 h 2697018"/>
              <a:gd name="connsiteX1" fmla="*/ 1496291 w 2695478"/>
              <a:gd name="connsiteY1" fmla="*/ 591127 h 2697018"/>
              <a:gd name="connsiteX2" fmla="*/ 471054 w 2695478"/>
              <a:gd name="connsiteY2" fmla="*/ 1431636 h 2697018"/>
              <a:gd name="connsiteX3" fmla="*/ 64654 w 2695478"/>
              <a:gd name="connsiteY3" fmla="*/ 1902691 h 2697018"/>
              <a:gd name="connsiteX4" fmla="*/ 83127 w 2695478"/>
              <a:gd name="connsiteY4" fmla="*/ 2244436 h 2697018"/>
              <a:gd name="connsiteX5" fmla="*/ 203200 w 2695478"/>
              <a:gd name="connsiteY5" fmla="*/ 2456873 h 2697018"/>
              <a:gd name="connsiteX6" fmla="*/ 378691 w 2695478"/>
              <a:gd name="connsiteY6" fmla="*/ 2576945 h 2697018"/>
              <a:gd name="connsiteX7" fmla="*/ 591127 w 2695478"/>
              <a:gd name="connsiteY7" fmla="*/ 2669309 h 2697018"/>
              <a:gd name="connsiteX8" fmla="*/ 692727 w 2695478"/>
              <a:gd name="connsiteY8" fmla="*/ 2697018 h 2697018"/>
              <a:gd name="connsiteX9" fmla="*/ 905163 w 2695478"/>
              <a:gd name="connsiteY9" fmla="*/ 2669309 h 2697018"/>
              <a:gd name="connsiteX10" fmla="*/ 1089891 w 2695478"/>
              <a:gd name="connsiteY10" fmla="*/ 2549236 h 2697018"/>
              <a:gd name="connsiteX11" fmla="*/ 1653309 w 2695478"/>
              <a:gd name="connsiteY11" fmla="*/ 2022764 h 2697018"/>
              <a:gd name="connsiteX12" fmla="*/ 2558472 w 2695478"/>
              <a:gd name="connsiteY12" fmla="*/ 1422400 h 2697018"/>
              <a:gd name="connsiteX13" fmla="*/ 2475345 w 2695478"/>
              <a:gd name="connsiteY13" fmla="*/ 1459345 h 269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95478" h="2697018">
                <a:moveTo>
                  <a:pt x="2540000" y="0"/>
                </a:moveTo>
                <a:cubicBezTo>
                  <a:pt x="2190557" y="176260"/>
                  <a:pt x="1841115" y="352521"/>
                  <a:pt x="1496291" y="591127"/>
                </a:cubicBezTo>
                <a:cubicBezTo>
                  <a:pt x="1151467" y="829733"/>
                  <a:pt x="709660" y="1213042"/>
                  <a:pt x="471054" y="1431636"/>
                </a:cubicBezTo>
                <a:cubicBezTo>
                  <a:pt x="232448" y="1650230"/>
                  <a:pt x="129308" y="1767224"/>
                  <a:pt x="64654" y="1902691"/>
                </a:cubicBezTo>
                <a:cubicBezTo>
                  <a:pt x="0" y="2038158"/>
                  <a:pt x="60036" y="2152072"/>
                  <a:pt x="83127" y="2244436"/>
                </a:cubicBezTo>
                <a:cubicBezTo>
                  <a:pt x="106218" y="2336800"/>
                  <a:pt x="153939" y="2401455"/>
                  <a:pt x="203200" y="2456873"/>
                </a:cubicBezTo>
                <a:cubicBezTo>
                  <a:pt x="252461" y="2512291"/>
                  <a:pt x="314037" y="2541539"/>
                  <a:pt x="378691" y="2576945"/>
                </a:cubicBezTo>
                <a:cubicBezTo>
                  <a:pt x="443345" y="2612351"/>
                  <a:pt x="538788" y="2649297"/>
                  <a:pt x="591127" y="2669309"/>
                </a:cubicBezTo>
                <a:cubicBezTo>
                  <a:pt x="643466" y="2689321"/>
                  <a:pt x="640388" y="2697018"/>
                  <a:pt x="692727" y="2697018"/>
                </a:cubicBezTo>
                <a:cubicBezTo>
                  <a:pt x="745066" y="2697018"/>
                  <a:pt x="838969" y="2693939"/>
                  <a:pt x="905163" y="2669309"/>
                </a:cubicBezTo>
                <a:cubicBezTo>
                  <a:pt x="971357" y="2644679"/>
                  <a:pt x="965200" y="2656993"/>
                  <a:pt x="1089891" y="2549236"/>
                </a:cubicBezTo>
                <a:cubicBezTo>
                  <a:pt x="1214582" y="2441479"/>
                  <a:pt x="1408546" y="2210570"/>
                  <a:pt x="1653309" y="2022764"/>
                </a:cubicBezTo>
                <a:cubicBezTo>
                  <a:pt x="1898072" y="1834958"/>
                  <a:pt x="2421466" y="1516303"/>
                  <a:pt x="2558472" y="1422400"/>
                </a:cubicBezTo>
                <a:cubicBezTo>
                  <a:pt x="2695478" y="1328497"/>
                  <a:pt x="2585411" y="1393921"/>
                  <a:pt x="2475345" y="1459345"/>
                </a:cubicBezTo>
              </a:path>
            </a:pathLst>
          </a:custGeom>
          <a:ln w="57150">
            <a:solidFill>
              <a:srgbClr val="FFFF00"/>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2" name="11 Elipse"/>
          <p:cNvSpPr/>
          <p:nvPr/>
        </p:nvSpPr>
        <p:spPr>
          <a:xfrm>
            <a:off x="3143240" y="4786322"/>
            <a:ext cx="214314" cy="21431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Elipse"/>
          <p:cNvSpPr/>
          <p:nvPr/>
        </p:nvSpPr>
        <p:spPr>
          <a:xfrm>
            <a:off x="6215074" y="2428868"/>
            <a:ext cx="214314" cy="21431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Elipse"/>
          <p:cNvSpPr/>
          <p:nvPr/>
        </p:nvSpPr>
        <p:spPr>
          <a:xfrm>
            <a:off x="3286116" y="2786058"/>
            <a:ext cx="214314" cy="21431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20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3.bp.blogspot.com/_IorfoxNNJOU/S5nKD9Y4vUI/AAAAAAAAAEA/y8tDm5Lw8vM/s400/plaquetas.jpg">
            <a:hlinkClick r:id="rId2"/>
          </p:cNvPr>
          <p:cNvPicPr>
            <a:picLocks noChangeAspect="1" noChangeArrowheads="1"/>
          </p:cNvPicPr>
          <p:nvPr/>
        </p:nvPicPr>
        <p:blipFill>
          <a:blip r:embed="rId3"/>
          <a:srcRect/>
          <a:stretch>
            <a:fillRect/>
          </a:stretch>
        </p:blipFill>
        <p:spPr bwMode="auto">
          <a:xfrm>
            <a:off x="928662" y="357166"/>
            <a:ext cx="6675688" cy="585791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92D050"/>
          </a:solidFill>
        </p:spPr>
        <p:txBody>
          <a:bodyPr/>
          <a:lstStyle/>
          <a:p>
            <a:r>
              <a:rPr lang="es-ES" b="1" dirty="0" smtClean="0">
                <a:effectLst>
                  <a:outerShdw blurRad="38100" dist="38100" dir="2700000" algn="tl">
                    <a:srgbClr val="000000">
                      <a:alpha val="43137"/>
                    </a:srgbClr>
                  </a:outerShdw>
                </a:effectLst>
              </a:rPr>
              <a:t>Resistencia</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a:bodyPr>
          <a:lstStyle/>
          <a:p>
            <a:r>
              <a:rPr lang="es-GT" sz="2400" dirty="0" smtClean="0"/>
              <a:t>Esto quiere decir que será incapaz de dañar a dicho germen, puede desarrollarse por mutación de los genes residentes o por adquisición de nuevos genes:</a:t>
            </a:r>
          </a:p>
          <a:p>
            <a:r>
              <a:rPr lang="es-GT" sz="2400" dirty="0" smtClean="0"/>
              <a:t>Inactivación del compuesto</a:t>
            </a:r>
          </a:p>
          <a:p>
            <a:r>
              <a:rPr lang="es-GT" sz="2400" dirty="0" smtClean="0"/>
              <a:t>Disminución de la permeabilidad de la célula al agente</a:t>
            </a:r>
          </a:p>
          <a:p>
            <a:r>
              <a:rPr lang="es-GT" sz="2400" dirty="0" smtClean="0"/>
              <a:t>Eliminación activa del compuesto del interior de la célula</a:t>
            </a:r>
          </a:p>
          <a:p>
            <a:pPr>
              <a:buNone/>
            </a:pPr>
            <a:endParaRPr lang="es-ES" sz="2400" dirty="0"/>
          </a:p>
        </p:txBody>
      </p:sp>
      <p:pic>
        <p:nvPicPr>
          <p:cNvPr id="23554" name="Picture 2" descr="http://pt.dreamstime.com/germes-dos-desenhos-animados-virus-bacterias-thumb16657945.jpg">
            <a:hlinkClick r:id="rId2"/>
          </p:cNvPr>
          <p:cNvPicPr>
            <a:picLocks noChangeAspect="1" noChangeArrowheads="1"/>
          </p:cNvPicPr>
          <p:nvPr/>
        </p:nvPicPr>
        <p:blipFill>
          <a:blip r:embed="rId3"/>
          <a:srcRect/>
          <a:stretch>
            <a:fillRect/>
          </a:stretch>
        </p:blipFill>
        <p:spPr bwMode="auto">
          <a:xfrm>
            <a:off x="2857488" y="4000504"/>
            <a:ext cx="2824264" cy="242886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tusaludesvida.com/wp-content/uploads/2012/12/infeccion-bacteriana_thumb.jpg">
            <a:hlinkClick r:id="rId2"/>
          </p:cNvPr>
          <p:cNvPicPr>
            <a:picLocks noChangeAspect="1" noChangeArrowheads="1"/>
          </p:cNvPicPr>
          <p:nvPr/>
        </p:nvPicPr>
        <p:blipFill>
          <a:blip r:embed="rId3"/>
          <a:srcRect/>
          <a:stretch>
            <a:fillRect/>
          </a:stretch>
        </p:blipFill>
        <p:spPr bwMode="auto">
          <a:xfrm>
            <a:off x="2000232" y="357166"/>
            <a:ext cx="4308307" cy="2643206"/>
          </a:xfrm>
          <a:prstGeom prst="rect">
            <a:avLst/>
          </a:prstGeom>
          <a:noFill/>
        </p:spPr>
      </p:pic>
      <p:pic>
        <p:nvPicPr>
          <p:cNvPr id="24580" name="Picture 4" descr="http://4.bp.blogspot.com/_UQiEy1gttmM/Sw54JM1H59I/AAAAAAAAESI/KlGJigA7UGo/s1600/colon_2-405x306.jpg">
            <a:hlinkClick r:id="rId4"/>
          </p:cNvPr>
          <p:cNvPicPr>
            <a:picLocks noChangeAspect="1" noChangeArrowheads="1"/>
          </p:cNvPicPr>
          <p:nvPr/>
        </p:nvPicPr>
        <p:blipFill>
          <a:blip r:embed="rId5"/>
          <a:srcRect/>
          <a:stretch>
            <a:fillRect/>
          </a:stretch>
        </p:blipFill>
        <p:spPr bwMode="auto">
          <a:xfrm>
            <a:off x="1928794" y="3214686"/>
            <a:ext cx="4429156" cy="3346473"/>
          </a:xfrm>
          <a:prstGeom prst="rect">
            <a:avLst/>
          </a:prstGeom>
          <a:noFill/>
        </p:spPr>
      </p:pic>
      <p:sp>
        <p:nvSpPr>
          <p:cNvPr id="6" name="5 CuadroTexto"/>
          <p:cNvSpPr txBox="1"/>
          <p:nvPr/>
        </p:nvSpPr>
        <p:spPr>
          <a:xfrm rot="20361288">
            <a:off x="357158" y="1504552"/>
            <a:ext cx="1500198" cy="646331"/>
          </a:xfrm>
          <a:prstGeom prst="rect">
            <a:avLst/>
          </a:prstGeom>
          <a:noFill/>
        </p:spPr>
        <p:txBody>
          <a:bodyPr wrap="square" rtlCol="0">
            <a:spAutoFit/>
          </a:bodyPr>
          <a:lstStyle/>
          <a:p>
            <a:r>
              <a:rPr lang="es-ES" sz="3600" dirty="0" smtClean="0"/>
              <a:t>fiebre</a:t>
            </a:r>
            <a:endParaRPr lang="es-ES"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92D050"/>
          </a:solidFill>
        </p:spPr>
        <p:txBody>
          <a:bodyPr/>
          <a:lstStyle/>
          <a:p>
            <a:r>
              <a:rPr lang="es-ES" b="1" dirty="0" smtClean="0">
                <a:effectLst>
                  <a:outerShdw blurRad="38100" dist="38100" dir="2700000" algn="tl">
                    <a:srgbClr val="000000">
                      <a:alpha val="43137"/>
                    </a:srgbClr>
                  </a:outerShdw>
                </a:effectLst>
              </a:rPr>
              <a:t>ANTIBIOTICO</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lstStyle/>
          <a:p>
            <a:r>
              <a:rPr lang="es-ES" dirty="0"/>
              <a:t>E</a:t>
            </a:r>
            <a:r>
              <a:rPr lang="es-ES" dirty="0" smtClean="0"/>
              <a:t>s una sustancia química producida por un ser vivo o derivada sintética de ella que mata o impide el crecimiento de ciertas clases de microorganismos sensibles, generalmente bacterias.</a:t>
            </a: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92D050"/>
          </a:solidFill>
        </p:spPr>
        <p:txBody>
          <a:bodyPr/>
          <a:lstStyle/>
          <a:p>
            <a:r>
              <a:rPr lang="es-ES" b="1" dirty="0" smtClean="0">
                <a:effectLst>
                  <a:outerShdw blurRad="38100" dist="38100" dir="2700000" algn="tl">
                    <a:srgbClr val="000000">
                      <a:alpha val="43137"/>
                    </a:srgbClr>
                  </a:outerShdw>
                </a:effectLst>
              </a:rPr>
              <a:t>HISTORIA</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a:bodyPr>
          <a:lstStyle/>
          <a:p>
            <a:pPr algn="just"/>
            <a:r>
              <a:rPr lang="es-ES" dirty="0" smtClean="0"/>
              <a:t>Muchas otras culturas antiguas, entre ellos los antiguos egipcios y griegos usaban moho y ciertas plantas para el tratamiento de infecciones debido a que contenían antibióticos.</a:t>
            </a:r>
          </a:p>
        </p:txBody>
      </p:sp>
      <p:pic>
        <p:nvPicPr>
          <p:cNvPr id="20482" name="Picture 2" descr="http://www.absolutegipto.com/wp-content/uploads/2009/04/medicina-egipcia.jpg">
            <a:hlinkClick r:id="rId2"/>
          </p:cNvPr>
          <p:cNvPicPr>
            <a:picLocks noChangeAspect="1" noChangeArrowheads="1"/>
          </p:cNvPicPr>
          <p:nvPr/>
        </p:nvPicPr>
        <p:blipFill>
          <a:blip r:embed="rId3"/>
          <a:srcRect/>
          <a:stretch>
            <a:fillRect/>
          </a:stretch>
        </p:blipFill>
        <p:spPr bwMode="auto">
          <a:xfrm>
            <a:off x="3214678" y="3500438"/>
            <a:ext cx="4876800" cy="324802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GT" sz="2800" dirty="0"/>
              <a:t>E</a:t>
            </a:r>
            <a:r>
              <a:rPr lang="es-GT" sz="2800" dirty="0" smtClean="0"/>
              <a:t>n 1928,  el científico británico, Alexander Fleming, descubre accidentalmente la penicilina, en el curso de sus investigaciones sobre la gripe. Fleming notó que un moho que contaminaba una de sus placas de cultivo había destruido la bacteria cultivada en ella.</a:t>
            </a:r>
            <a:endParaRPr lang="es-ES" sz="2800" dirty="0"/>
          </a:p>
        </p:txBody>
      </p:sp>
      <p:sp>
        <p:nvSpPr>
          <p:cNvPr id="4" name="1 Título"/>
          <p:cNvSpPr>
            <a:spLocks noGrp="1"/>
          </p:cNvSpPr>
          <p:nvPr>
            <p:ph type="title"/>
          </p:nvPr>
        </p:nvSpPr>
        <p:spPr>
          <a:solidFill>
            <a:srgbClr val="92D050"/>
          </a:solidFill>
        </p:spPr>
        <p:txBody>
          <a:bodyPr/>
          <a:lstStyle/>
          <a:p>
            <a:r>
              <a:rPr lang="es-ES" b="1" dirty="0" smtClean="0">
                <a:effectLst>
                  <a:outerShdw blurRad="38100" dist="38100" dir="2700000" algn="tl">
                    <a:srgbClr val="000000">
                      <a:alpha val="43137"/>
                    </a:srgbClr>
                  </a:outerShdw>
                </a:effectLst>
              </a:rPr>
              <a:t>HISTORIA</a:t>
            </a:r>
            <a:endParaRPr lang="es-ES" b="1" dirty="0">
              <a:effectLst>
                <a:outerShdw blurRad="38100" dist="38100" dir="2700000" algn="tl">
                  <a:srgbClr val="000000">
                    <a:alpha val="43137"/>
                  </a:srgbClr>
                </a:outerShdw>
              </a:effectLst>
            </a:endParaRPr>
          </a:p>
        </p:txBody>
      </p:sp>
      <p:pic>
        <p:nvPicPr>
          <p:cNvPr id="22530" name="Picture 2" descr="http://t2.gstatic.com/images?q=tbn:ANd9GcQ2YqNaVXUM_lKqmbgOxE1YT0N7Onewj861KFz4NFG55bFFHNZFng"/>
          <p:cNvPicPr>
            <a:picLocks noChangeAspect="1" noChangeArrowheads="1"/>
          </p:cNvPicPr>
          <p:nvPr/>
        </p:nvPicPr>
        <p:blipFill>
          <a:blip r:embed="rId2"/>
          <a:srcRect/>
          <a:stretch>
            <a:fillRect/>
          </a:stretch>
        </p:blipFill>
        <p:spPr bwMode="auto">
          <a:xfrm>
            <a:off x="2285984" y="3857628"/>
            <a:ext cx="4143404" cy="2747258"/>
          </a:xfrm>
          <a:prstGeom prst="rect">
            <a:avLst/>
          </a:prstGeom>
          <a:noFill/>
        </p:spPr>
      </p:pic>
      <p:sp>
        <p:nvSpPr>
          <p:cNvPr id="6" name="5 Rectángulo"/>
          <p:cNvSpPr/>
          <p:nvPr/>
        </p:nvSpPr>
        <p:spPr>
          <a:xfrm rot="1660290">
            <a:off x="6643702" y="4714884"/>
            <a:ext cx="1928826" cy="461665"/>
          </a:xfrm>
          <a:prstGeom prst="rect">
            <a:avLst/>
          </a:prstGeom>
        </p:spPr>
        <p:txBody>
          <a:bodyPr wrap="square">
            <a:spAutoFit/>
          </a:bodyPr>
          <a:lstStyle/>
          <a:p>
            <a:r>
              <a:rPr lang="es-ES" sz="2400" dirty="0" smtClean="0"/>
              <a:t>Louis Pasteur </a:t>
            </a:r>
            <a:endParaRPr lang="es-ES" sz="2400" dirty="0"/>
          </a:p>
        </p:txBody>
      </p:sp>
      <p:sp>
        <p:nvSpPr>
          <p:cNvPr id="7" name="6 Rectángulo"/>
          <p:cNvSpPr/>
          <p:nvPr/>
        </p:nvSpPr>
        <p:spPr>
          <a:xfrm rot="20175559">
            <a:off x="214282" y="4643446"/>
            <a:ext cx="2571473" cy="400110"/>
          </a:xfrm>
          <a:prstGeom prst="rect">
            <a:avLst/>
          </a:prstGeom>
        </p:spPr>
        <p:txBody>
          <a:bodyPr wrap="none">
            <a:spAutoFit/>
          </a:bodyPr>
          <a:lstStyle/>
          <a:p>
            <a:r>
              <a:rPr lang="es-ES" sz="2000" b="1" dirty="0" smtClean="0"/>
              <a:t>Howard Walter </a:t>
            </a:r>
            <a:r>
              <a:rPr lang="es-ES" sz="2000" b="1" dirty="0" err="1" smtClean="0"/>
              <a:t>Florey</a:t>
            </a:r>
            <a:r>
              <a:rPr lang="es-ES" sz="2000" b="1" dirty="0" smtClean="0"/>
              <a:t> </a:t>
            </a:r>
            <a:endParaRPr lang="es-ES"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6">
              <a:lumMod val="60000"/>
              <a:lumOff val="40000"/>
            </a:schemeClr>
          </a:solidFill>
        </p:spPr>
        <p:txBody>
          <a:bodyPr>
            <a:normAutofit fontScale="90000"/>
          </a:bodyPr>
          <a:lstStyle/>
          <a:p>
            <a:r>
              <a:rPr lang="es-GT" dirty="0"/>
              <a:t>C</a:t>
            </a:r>
            <a:r>
              <a:rPr lang="es-GT" dirty="0" smtClean="0"/>
              <a:t>uatro formas en que un antibiótico actúa</a:t>
            </a:r>
            <a:endParaRPr lang="es-ES" dirty="0"/>
          </a:p>
        </p:txBody>
      </p:sp>
      <p:sp>
        <p:nvSpPr>
          <p:cNvPr id="3" name="2 Marcador de contenido"/>
          <p:cNvSpPr>
            <a:spLocks noGrp="1"/>
          </p:cNvSpPr>
          <p:nvPr>
            <p:ph idx="1"/>
          </p:nvPr>
        </p:nvSpPr>
        <p:spPr/>
        <p:txBody>
          <a:bodyPr>
            <a:normAutofit/>
          </a:bodyPr>
          <a:lstStyle/>
          <a:p>
            <a:r>
              <a:rPr lang="es-GT" dirty="0" smtClean="0"/>
              <a:t>1. Sobre la pared celular</a:t>
            </a:r>
          </a:p>
          <a:p>
            <a:r>
              <a:rPr lang="es-GT" dirty="0" smtClean="0"/>
              <a:t>2. Sobre la membrana celular</a:t>
            </a:r>
          </a:p>
          <a:p>
            <a:r>
              <a:rPr lang="es-GT" dirty="0" smtClean="0"/>
              <a:t>3. Sobre ácidos nucleícos </a:t>
            </a:r>
          </a:p>
          <a:p>
            <a:r>
              <a:rPr lang="es-GT" dirty="0" smtClean="0"/>
              <a:t>4. Sobre los ribosomas</a:t>
            </a:r>
            <a:endParaRPr lang="es-ES" dirty="0"/>
          </a:p>
        </p:txBody>
      </p:sp>
      <p:pic>
        <p:nvPicPr>
          <p:cNvPr id="16386" name="Picture 2" descr="http://t1.gstatic.com/images?q=tbn:ANd9GcShpvClg7Tb12stRC_LlEO-P3wDSTsaEJ8RL03fw_LXxVdZPBHg">
            <a:hlinkClick r:id="rId2"/>
          </p:cNvPr>
          <p:cNvPicPr>
            <a:picLocks noChangeAspect="1" noChangeArrowheads="1"/>
          </p:cNvPicPr>
          <p:nvPr/>
        </p:nvPicPr>
        <p:blipFill>
          <a:blip r:embed="rId3"/>
          <a:srcRect/>
          <a:stretch>
            <a:fillRect/>
          </a:stretch>
        </p:blipFill>
        <p:spPr bwMode="auto">
          <a:xfrm>
            <a:off x="5143504" y="2995590"/>
            <a:ext cx="3643338" cy="370406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tx2">
              <a:lumMod val="20000"/>
              <a:lumOff val="80000"/>
            </a:schemeClr>
          </a:solidFill>
        </p:spPr>
        <p:txBody>
          <a:bodyPr>
            <a:normAutofit/>
          </a:bodyPr>
          <a:lstStyle/>
          <a:p>
            <a:r>
              <a:rPr lang="es-GT" dirty="0" smtClean="0"/>
              <a:t>1. Sobre la pared celular</a:t>
            </a:r>
            <a:endParaRPr lang="es-ES" dirty="0"/>
          </a:p>
        </p:txBody>
      </p:sp>
      <p:sp>
        <p:nvSpPr>
          <p:cNvPr id="3" name="2 Marcador de contenido"/>
          <p:cNvSpPr>
            <a:spLocks noGrp="1"/>
          </p:cNvSpPr>
          <p:nvPr>
            <p:ph idx="1"/>
          </p:nvPr>
        </p:nvSpPr>
        <p:spPr/>
        <p:txBody>
          <a:bodyPr>
            <a:normAutofit/>
          </a:bodyPr>
          <a:lstStyle/>
          <a:p>
            <a:r>
              <a:rPr lang="es-GT" sz="2400" dirty="0" smtClean="0"/>
              <a:t>Al debilitarse esta pared la membrana ya no puede contener el resto del material citoplasmático y literalmente “revienta” o entran los anticuerpos, interfieren en el proceso que las forma o renueva de manera que con el tiempo la pared se “adelgaza”.</a:t>
            </a:r>
            <a:endParaRPr lang="es-ES" sz="2400" dirty="0"/>
          </a:p>
        </p:txBody>
      </p:sp>
      <p:pic>
        <p:nvPicPr>
          <p:cNvPr id="17410" name="Picture 2" descr="http://4.bp.blogspot.com/-VAIlpxj84t4/UR5sPCgaXqI/AAAAAAAAfAM/P1auOQn9-fg/s1600/4%C2%BA+C%C3%A9lula-procariota-procarionte-diferen%C3%A7as-fun%C3%A7%C3%B5es.jpg">
            <a:hlinkClick r:id="rId2"/>
          </p:cNvPr>
          <p:cNvPicPr>
            <a:picLocks noChangeAspect="1" noChangeArrowheads="1"/>
          </p:cNvPicPr>
          <p:nvPr/>
        </p:nvPicPr>
        <p:blipFill>
          <a:blip r:embed="rId3"/>
          <a:srcRect/>
          <a:stretch>
            <a:fillRect/>
          </a:stretch>
        </p:blipFill>
        <p:spPr bwMode="auto">
          <a:xfrm>
            <a:off x="2571736" y="3084003"/>
            <a:ext cx="4429156" cy="3673195"/>
          </a:xfrm>
          <a:prstGeom prst="rect">
            <a:avLst/>
          </a:prstGeom>
          <a:noFill/>
        </p:spPr>
      </p:pic>
      <p:cxnSp>
        <p:nvCxnSpPr>
          <p:cNvPr id="7" name="6 Conector recto de flecha"/>
          <p:cNvCxnSpPr/>
          <p:nvPr/>
        </p:nvCxnSpPr>
        <p:spPr>
          <a:xfrm flipV="1">
            <a:off x="642910" y="4429132"/>
            <a:ext cx="2857520" cy="7143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pic>
        <p:nvPicPr>
          <p:cNvPr id="17412" name="Picture 4" descr="http://1.bp.blogspot.com/-YAD9e3jGrb0/UA5zMZfD5kI/AAAAAAAABfY/5ch97qoO7Es/s1600/antibioticos+1.jpg">
            <a:hlinkClick r:id="rId4"/>
          </p:cNvPr>
          <p:cNvPicPr>
            <a:picLocks noChangeAspect="1" noChangeArrowheads="1"/>
          </p:cNvPicPr>
          <p:nvPr/>
        </p:nvPicPr>
        <p:blipFill>
          <a:blip r:embed="rId5"/>
          <a:srcRect/>
          <a:stretch>
            <a:fillRect/>
          </a:stretch>
        </p:blipFill>
        <p:spPr bwMode="auto">
          <a:xfrm>
            <a:off x="214282" y="3857628"/>
            <a:ext cx="1928826" cy="150383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tx2">
              <a:lumMod val="20000"/>
              <a:lumOff val="80000"/>
            </a:schemeClr>
          </a:solidFill>
        </p:spPr>
        <p:txBody>
          <a:bodyPr>
            <a:normAutofit/>
          </a:bodyPr>
          <a:lstStyle/>
          <a:p>
            <a:r>
              <a:rPr lang="es-GT" dirty="0" smtClean="0"/>
              <a:t>2. Sobre la membrana celular</a:t>
            </a:r>
            <a:endParaRPr lang="es-ES" dirty="0"/>
          </a:p>
        </p:txBody>
      </p:sp>
      <p:sp>
        <p:nvSpPr>
          <p:cNvPr id="3" name="2 Marcador de contenido"/>
          <p:cNvSpPr>
            <a:spLocks noGrp="1"/>
          </p:cNvSpPr>
          <p:nvPr>
            <p:ph idx="1"/>
          </p:nvPr>
        </p:nvSpPr>
        <p:spPr/>
        <p:txBody>
          <a:bodyPr/>
          <a:lstStyle/>
          <a:p>
            <a:r>
              <a:rPr lang="es-GT" dirty="0"/>
              <a:t>I</a:t>
            </a:r>
            <a:r>
              <a:rPr lang="es-GT" dirty="0" smtClean="0"/>
              <a:t>nterfieren en la formación de la misma e igualmente sustancias dañinas para la bacteria entran o el material citoplasmático termina esparcido</a:t>
            </a:r>
            <a:endParaRPr lang="es-ES" dirty="0"/>
          </a:p>
        </p:txBody>
      </p:sp>
      <p:pic>
        <p:nvPicPr>
          <p:cNvPr id="18434" name="Picture 2" descr="http://www.unad.edu.co/curso_biologia/imagenes/celprocariota.jpg">
            <a:hlinkClick r:id="rId2"/>
          </p:cNvPr>
          <p:cNvPicPr>
            <a:picLocks noChangeAspect="1" noChangeArrowheads="1"/>
          </p:cNvPicPr>
          <p:nvPr/>
        </p:nvPicPr>
        <p:blipFill>
          <a:blip r:embed="rId3"/>
          <a:srcRect/>
          <a:stretch>
            <a:fillRect/>
          </a:stretch>
        </p:blipFill>
        <p:spPr bwMode="auto">
          <a:xfrm>
            <a:off x="357158" y="3500438"/>
            <a:ext cx="5468254" cy="3080894"/>
          </a:xfrm>
          <a:prstGeom prst="rect">
            <a:avLst/>
          </a:prstGeom>
          <a:noFill/>
        </p:spPr>
      </p:pic>
      <p:pic>
        <p:nvPicPr>
          <p:cNvPr id="18436" name="Picture 4" descr="http://1.bp.blogspot.com/-YAD9e3jGrb0/UA5zMZfD5kI/AAAAAAAABfY/5ch97qoO7Es/s1600/antibioticos+1.jpg">
            <a:hlinkClick r:id="rId4"/>
          </p:cNvPr>
          <p:cNvPicPr>
            <a:picLocks noChangeAspect="1" noChangeArrowheads="1"/>
          </p:cNvPicPr>
          <p:nvPr/>
        </p:nvPicPr>
        <p:blipFill>
          <a:blip r:embed="rId5"/>
          <a:srcRect/>
          <a:stretch>
            <a:fillRect/>
          </a:stretch>
        </p:blipFill>
        <p:spPr bwMode="auto">
          <a:xfrm>
            <a:off x="6286512" y="3786190"/>
            <a:ext cx="2357454" cy="1838015"/>
          </a:xfrm>
          <a:prstGeom prst="rect">
            <a:avLst/>
          </a:prstGeom>
          <a:noFill/>
        </p:spPr>
      </p:pic>
      <p:cxnSp>
        <p:nvCxnSpPr>
          <p:cNvPr id="7" name="6 Conector recto de flecha"/>
          <p:cNvCxnSpPr/>
          <p:nvPr/>
        </p:nvCxnSpPr>
        <p:spPr>
          <a:xfrm rot="10800000" flipV="1">
            <a:off x="3786182" y="4714884"/>
            <a:ext cx="2428892" cy="71438"/>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tx2">
              <a:lumMod val="20000"/>
              <a:lumOff val="80000"/>
            </a:schemeClr>
          </a:solidFill>
        </p:spPr>
        <p:txBody>
          <a:bodyPr>
            <a:normAutofit/>
          </a:bodyPr>
          <a:lstStyle/>
          <a:p>
            <a:r>
              <a:rPr lang="es-GT" dirty="0" smtClean="0"/>
              <a:t>3. Sobre ácidos nucleícos </a:t>
            </a:r>
            <a:endParaRPr lang="es-ES" dirty="0"/>
          </a:p>
        </p:txBody>
      </p:sp>
      <p:sp>
        <p:nvSpPr>
          <p:cNvPr id="3" name="2 Marcador de contenido"/>
          <p:cNvSpPr>
            <a:spLocks noGrp="1"/>
          </p:cNvSpPr>
          <p:nvPr>
            <p:ph idx="1"/>
          </p:nvPr>
        </p:nvSpPr>
        <p:spPr/>
        <p:txBody>
          <a:bodyPr>
            <a:normAutofit/>
          </a:bodyPr>
          <a:lstStyle/>
          <a:p>
            <a:r>
              <a:rPr lang="es-GT" sz="2800" dirty="0"/>
              <a:t>I</a:t>
            </a:r>
            <a:r>
              <a:rPr lang="es-GT" sz="2800" dirty="0" smtClean="0"/>
              <a:t>mpiden que la información genética llegue a los ribosomas, de esta forma o no se construyen del todo ciertas proteínas o se hacen en forma defectuosa y la bacteria termina por morir.</a:t>
            </a:r>
            <a:endParaRPr lang="es-ES" sz="2800" dirty="0"/>
          </a:p>
        </p:txBody>
      </p:sp>
      <p:pic>
        <p:nvPicPr>
          <p:cNvPr id="19458" name="Picture 2" descr="http://edu.mec.gub.uy/enlazos2/Paola%20y%20Viviana%20Villanueva%20Sosax/Imagenes/image003.jpg">
            <a:hlinkClick r:id="rId2"/>
          </p:cNvPr>
          <p:cNvPicPr>
            <a:picLocks noChangeAspect="1" noChangeArrowheads="1"/>
          </p:cNvPicPr>
          <p:nvPr/>
        </p:nvPicPr>
        <p:blipFill>
          <a:blip r:embed="rId3"/>
          <a:srcRect/>
          <a:stretch>
            <a:fillRect/>
          </a:stretch>
        </p:blipFill>
        <p:spPr bwMode="auto">
          <a:xfrm>
            <a:off x="3571868" y="3434000"/>
            <a:ext cx="4962320" cy="3424000"/>
          </a:xfrm>
          <a:prstGeom prst="rect">
            <a:avLst/>
          </a:prstGeom>
          <a:noFill/>
        </p:spPr>
      </p:pic>
      <p:pic>
        <p:nvPicPr>
          <p:cNvPr id="19460" name="Picture 4" descr="http://1.bp.blogspot.com/-YAD9e3jGrb0/UA5zMZfD5kI/AAAAAAAABfY/5ch97qoO7Es/s1600/antibioticos+1.jpg">
            <a:hlinkClick r:id="rId4"/>
          </p:cNvPr>
          <p:cNvPicPr>
            <a:picLocks noChangeAspect="1" noChangeArrowheads="1"/>
          </p:cNvPicPr>
          <p:nvPr/>
        </p:nvPicPr>
        <p:blipFill>
          <a:blip r:embed="rId5"/>
          <a:srcRect/>
          <a:stretch>
            <a:fillRect/>
          </a:stretch>
        </p:blipFill>
        <p:spPr bwMode="auto">
          <a:xfrm>
            <a:off x="357158" y="3993214"/>
            <a:ext cx="2214578" cy="1726620"/>
          </a:xfrm>
          <a:prstGeom prst="rect">
            <a:avLst/>
          </a:prstGeom>
          <a:noFill/>
        </p:spPr>
      </p:pic>
      <p:cxnSp>
        <p:nvCxnSpPr>
          <p:cNvPr id="7" name="6 Conector recto de flecha"/>
          <p:cNvCxnSpPr/>
          <p:nvPr/>
        </p:nvCxnSpPr>
        <p:spPr>
          <a:xfrm>
            <a:off x="2643174" y="5072074"/>
            <a:ext cx="2571768"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tx2">
              <a:lumMod val="20000"/>
              <a:lumOff val="80000"/>
            </a:schemeClr>
          </a:solidFill>
        </p:spPr>
        <p:txBody>
          <a:bodyPr>
            <a:normAutofit/>
          </a:bodyPr>
          <a:lstStyle/>
          <a:p>
            <a:r>
              <a:rPr lang="es-GT" dirty="0" smtClean="0"/>
              <a:t>4. Sobre los ribosomas</a:t>
            </a:r>
            <a:endParaRPr lang="es-ES" dirty="0"/>
          </a:p>
        </p:txBody>
      </p:sp>
      <p:sp>
        <p:nvSpPr>
          <p:cNvPr id="3" name="2 Marcador de contenido"/>
          <p:cNvSpPr>
            <a:spLocks noGrp="1"/>
          </p:cNvSpPr>
          <p:nvPr>
            <p:ph idx="1"/>
          </p:nvPr>
        </p:nvSpPr>
        <p:spPr/>
        <p:txBody>
          <a:bodyPr>
            <a:normAutofit/>
          </a:bodyPr>
          <a:lstStyle/>
          <a:p>
            <a:r>
              <a:rPr lang="es-GT" dirty="0" smtClean="0"/>
              <a:t>Como resultado la síntesis de proteínas cesa causando la muerte de la bacteria.</a:t>
            </a:r>
          </a:p>
          <a:p>
            <a:pPr>
              <a:buNone/>
            </a:pPr>
            <a:endParaRPr lang="es-ES" dirty="0"/>
          </a:p>
        </p:txBody>
      </p:sp>
      <p:pic>
        <p:nvPicPr>
          <p:cNvPr id="4" name="Picture 2" descr="http://edu.mec.gub.uy/enlazos2/Paola%20y%20Viviana%20Villanueva%20Sosax/Imagenes/image003.jpg">
            <a:hlinkClick r:id="rId2"/>
          </p:cNvPr>
          <p:cNvPicPr>
            <a:picLocks noChangeAspect="1" noChangeArrowheads="1"/>
          </p:cNvPicPr>
          <p:nvPr/>
        </p:nvPicPr>
        <p:blipFill>
          <a:blip r:embed="rId3"/>
          <a:srcRect/>
          <a:stretch>
            <a:fillRect/>
          </a:stretch>
        </p:blipFill>
        <p:spPr bwMode="auto">
          <a:xfrm>
            <a:off x="714348" y="3000372"/>
            <a:ext cx="4962320" cy="3424000"/>
          </a:xfrm>
          <a:prstGeom prst="rect">
            <a:avLst/>
          </a:prstGeom>
          <a:noFill/>
        </p:spPr>
      </p:pic>
      <p:pic>
        <p:nvPicPr>
          <p:cNvPr id="15362" name="Picture 2" descr="http://1.bp.blogspot.com/-YAD9e3jGrb0/UA5zMZfD5kI/AAAAAAAABfY/5ch97qoO7Es/s1600/antibioticos+1.jpg">
            <a:hlinkClick r:id="rId4"/>
          </p:cNvPr>
          <p:cNvPicPr>
            <a:picLocks noChangeAspect="1" noChangeArrowheads="1"/>
          </p:cNvPicPr>
          <p:nvPr/>
        </p:nvPicPr>
        <p:blipFill>
          <a:blip r:embed="rId5"/>
          <a:srcRect/>
          <a:stretch>
            <a:fillRect/>
          </a:stretch>
        </p:blipFill>
        <p:spPr bwMode="auto">
          <a:xfrm>
            <a:off x="6286512" y="3143248"/>
            <a:ext cx="2663260" cy="2076440"/>
          </a:xfrm>
          <a:prstGeom prst="rect">
            <a:avLst/>
          </a:prstGeom>
          <a:noFill/>
        </p:spPr>
      </p:pic>
      <p:cxnSp>
        <p:nvCxnSpPr>
          <p:cNvPr id="7" name="6 Conector recto de flecha"/>
          <p:cNvCxnSpPr/>
          <p:nvPr/>
        </p:nvCxnSpPr>
        <p:spPr>
          <a:xfrm rot="10800000" flipV="1">
            <a:off x="3214678" y="4500570"/>
            <a:ext cx="2928958" cy="7143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329</Words>
  <Application>Microsoft Office PowerPoint</Application>
  <PresentationFormat>Presentación en pantalla (4:3)</PresentationFormat>
  <Paragraphs>28</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ANTIBIOTICOS</vt:lpstr>
      <vt:lpstr>ANTIBIOTICO</vt:lpstr>
      <vt:lpstr>HISTORIA</vt:lpstr>
      <vt:lpstr>HISTORIA</vt:lpstr>
      <vt:lpstr>Cuatro formas en que un antibiótico actúa</vt:lpstr>
      <vt:lpstr>1. Sobre la pared celular</vt:lpstr>
      <vt:lpstr>2. Sobre la membrana celular</vt:lpstr>
      <vt:lpstr>3. Sobre ácidos nucleícos </vt:lpstr>
      <vt:lpstr>4. Sobre los ribosomas</vt:lpstr>
      <vt:lpstr>Diapositiva 10</vt:lpstr>
      <vt:lpstr>Diapositiva 11</vt:lpstr>
      <vt:lpstr>Resistencia</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07Idiomas</dc:creator>
  <cp:lastModifiedBy>07Idiomas</cp:lastModifiedBy>
  <cp:revision>5</cp:revision>
  <dcterms:created xsi:type="dcterms:W3CDTF">2013-04-08T13:00:44Z</dcterms:created>
  <dcterms:modified xsi:type="dcterms:W3CDTF">2013-04-08T13:50:01Z</dcterms:modified>
</cp:coreProperties>
</file>