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6" r:id="rId5"/>
    <p:sldId id="263" r:id="rId6"/>
    <p:sldId id="264" r:id="rId7"/>
    <p:sldId id="267" r:id="rId8"/>
    <p:sldId id="258" r:id="rId9"/>
    <p:sldId id="259" r:id="rId10"/>
    <p:sldId id="260" r:id="rId11"/>
    <p:sldId id="261" r:id="rId12"/>
    <p:sldId id="265" r:id="rId13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CEB1-2380-48B8-8185-7BAE295B8FAF}" type="datetimeFigureOut">
              <a:rPr lang="es-GT" smtClean="0"/>
              <a:t>13/05/2011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9F470-1488-4D85-90B3-EDB6F531F38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4009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CEB1-2380-48B8-8185-7BAE295B8FAF}" type="datetimeFigureOut">
              <a:rPr lang="es-GT" smtClean="0"/>
              <a:t>13/05/2011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9F470-1488-4D85-90B3-EDB6F531F38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2116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CEB1-2380-48B8-8185-7BAE295B8FAF}" type="datetimeFigureOut">
              <a:rPr lang="es-GT" smtClean="0"/>
              <a:t>13/05/2011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9F470-1488-4D85-90B3-EDB6F531F38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6674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CEB1-2380-48B8-8185-7BAE295B8FAF}" type="datetimeFigureOut">
              <a:rPr lang="es-GT" smtClean="0"/>
              <a:t>13/05/2011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9F470-1488-4D85-90B3-EDB6F531F38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8224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CEB1-2380-48B8-8185-7BAE295B8FAF}" type="datetimeFigureOut">
              <a:rPr lang="es-GT" smtClean="0"/>
              <a:t>13/05/2011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9F470-1488-4D85-90B3-EDB6F531F38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57040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CEB1-2380-48B8-8185-7BAE295B8FAF}" type="datetimeFigureOut">
              <a:rPr lang="es-GT" smtClean="0"/>
              <a:t>13/05/2011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9F470-1488-4D85-90B3-EDB6F531F38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893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CEB1-2380-48B8-8185-7BAE295B8FAF}" type="datetimeFigureOut">
              <a:rPr lang="es-GT" smtClean="0"/>
              <a:t>13/05/2011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9F470-1488-4D85-90B3-EDB6F531F38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22983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CEB1-2380-48B8-8185-7BAE295B8FAF}" type="datetimeFigureOut">
              <a:rPr lang="es-GT" smtClean="0"/>
              <a:t>13/05/2011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9F470-1488-4D85-90B3-EDB6F531F38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7338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CEB1-2380-48B8-8185-7BAE295B8FAF}" type="datetimeFigureOut">
              <a:rPr lang="es-GT" smtClean="0"/>
              <a:t>13/05/2011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9F470-1488-4D85-90B3-EDB6F531F38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2952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CEB1-2380-48B8-8185-7BAE295B8FAF}" type="datetimeFigureOut">
              <a:rPr lang="es-GT" smtClean="0"/>
              <a:t>13/05/2011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9F470-1488-4D85-90B3-EDB6F531F38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4439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CEB1-2380-48B8-8185-7BAE295B8FAF}" type="datetimeFigureOut">
              <a:rPr lang="es-GT" smtClean="0"/>
              <a:t>13/05/2011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9F470-1488-4D85-90B3-EDB6F531F38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24383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4CEB1-2380-48B8-8185-7BAE295B8FAF}" type="datetimeFigureOut">
              <a:rPr lang="es-GT" smtClean="0"/>
              <a:t>13/05/2011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9F470-1488-4D85-90B3-EDB6F531F38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3627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7990656" cy="1470025"/>
          </a:xfrm>
        </p:spPr>
        <p:txBody>
          <a:bodyPr>
            <a:noAutofit/>
          </a:bodyPr>
          <a:lstStyle/>
          <a:p>
            <a:r>
              <a:rPr lang="es-GT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FLUJO DE ENERGÍA Y NUTRIENTES EN LOS ECOSISTEMAS</a:t>
            </a:r>
            <a:endParaRPr lang="es-GT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13808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747" y="874787"/>
            <a:ext cx="5218509" cy="521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161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219" y="1196752"/>
            <a:ext cx="5907062" cy="457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278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s-GT" dirty="0" smtClean="0"/>
              <a:t>PIRÁMIDE ENERGÉTICA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GT" sz="2800" dirty="0" smtClean="0"/>
              <a:t> Los herbívoros solo almacenan en sus tejidos el 10% de la energía de las plantas.</a:t>
            </a:r>
          </a:p>
          <a:p>
            <a:r>
              <a:rPr lang="es-GT" sz="2800" dirty="0"/>
              <a:t> </a:t>
            </a:r>
            <a:r>
              <a:rPr lang="es-GT" sz="2800" dirty="0" smtClean="0"/>
              <a:t>La energía disminuye cada vez que un organismo se come a otro.</a:t>
            </a:r>
          </a:p>
          <a:p>
            <a:r>
              <a:rPr lang="es-GT" sz="2800" dirty="0"/>
              <a:t> </a:t>
            </a:r>
            <a:r>
              <a:rPr lang="es-GT" sz="2800" dirty="0" smtClean="0"/>
              <a:t>Los organismos más abundantes son los productores (base de pirámide) </a:t>
            </a:r>
            <a:endParaRPr lang="es-GT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617679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474" y="4090926"/>
            <a:ext cx="1572766" cy="234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6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s-GT" dirty="0" smtClean="0"/>
              <a:t>CADENA Y RED TROFICA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Interacción de diferentes organismos y ambiente.</a:t>
            </a:r>
          </a:p>
          <a:p>
            <a:r>
              <a:rPr lang="es-GT" dirty="0"/>
              <a:t> </a:t>
            </a:r>
            <a:r>
              <a:rPr lang="es-GT" dirty="0" smtClean="0"/>
              <a:t>Cuando un organismo se alimenta de otro, almacena parte de su energía y nutrientes que éste le provee.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838929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s-GT" dirty="0" smtClean="0"/>
              <a:t>NIVELES TRÓFICOS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 PRODUCTORES: Forman el primer nivel trófico, transforman la energía solar en moléculas orgánicas, ricas en energía</a:t>
            </a:r>
            <a:endParaRPr lang="es-G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84984"/>
            <a:ext cx="66675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065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 La cantidad de energía solar que los productores convierten en </a:t>
            </a:r>
            <a:r>
              <a:rPr lang="es-G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biomasa</a:t>
            </a:r>
            <a:r>
              <a:rPr lang="es-GT" dirty="0" smtClean="0"/>
              <a:t>, en materia orgánica, se conoce como producción primaria.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855524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mtClean="0"/>
              <a:t>NIVELES TRÓFICOS</a:t>
            </a:r>
            <a:endParaRPr lang="es-GT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dirty="0"/>
              <a:t> </a:t>
            </a:r>
            <a:r>
              <a:rPr lang="es-GT" dirty="0" smtClean="0"/>
              <a:t>CONSUMIDORES: Se alimentan de otros organismos para obtener energía y nutrientes</a:t>
            </a:r>
          </a:p>
          <a:p>
            <a:pPr lvl="2"/>
            <a:r>
              <a:rPr lang="es-GT" dirty="0" smtClean="0"/>
              <a:t>Herbívoros o consumidores primarios</a:t>
            </a:r>
          </a:p>
          <a:p>
            <a:pPr lvl="2"/>
            <a:r>
              <a:rPr lang="es-GT" dirty="0" smtClean="0"/>
              <a:t>Consumidores secundarios, se alimentan de los primarios</a:t>
            </a:r>
          </a:p>
          <a:p>
            <a:pPr lvl="2"/>
            <a:r>
              <a:rPr lang="es-GT" dirty="0" smtClean="0"/>
              <a:t>Consumidores terciarios, se alimentan de los consumidores secundarios</a:t>
            </a:r>
          </a:p>
        </p:txBody>
      </p:sp>
    </p:spTree>
    <p:extLst>
      <p:ext uri="{BB962C8B-B14F-4D97-AF65-F5344CB8AC3E}">
        <p14:creationId xmlns:p14="http://schemas.microsoft.com/office/powerpoint/2010/main" val="460277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mtClean="0"/>
              <a:t>NIVELES TRÓFICOS</a:t>
            </a:r>
            <a:endParaRPr lang="es-GT" dirty="0"/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dirty="0" smtClean="0"/>
              <a:t> DESCOMPONEDORES: Hongos y bacterias constituyen enlaces entre el mundo inorgánico y el mundo viviente.</a:t>
            </a:r>
          </a:p>
          <a:p>
            <a:r>
              <a:rPr lang="es-GT" dirty="0"/>
              <a:t> </a:t>
            </a:r>
            <a:r>
              <a:rPr lang="es-GT" dirty="0" smtClean="0"/>
              <a:t>Transforman la materia orgánica en sustancias inorgánicas utilizadas por los productores.</a:t>
            </a:r>
            <a:endParaRPr lang="es-G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5313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5313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223" y="4653136"/>
            <a:ext cx="25908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65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1052736"/>
            <a:ext cx="2850931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79351"/>
            <a:ext cx="19621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61048"/>
            <a:ext cx="25908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731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768752" cy="493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260648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 DE REDES TRÓFICAS COMPLEJAS</a:t>
            </a:r>
            <a:endParaRPr lang="es-GT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6921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780" y="873818"/>
            <a:ext cx="5739532" cy="473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5115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205</Words>
  <Application>Microsoft Office PowerPoint</Application>
  <PresentationFormat>Presentación en pantalla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FLUJO DE ENERGÍA Y NUTRIENTES EN LOS ECOSISTEMAS</vt:lpstr>
      <vt:lpstr>CADENA Y RED TROFICA</vt:lpstr>
      <vt:lpstr>NIVELES TRÓFICOS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PIRÁMIDE ENERGÉTICA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FLUJO DE ENERGÍA Y NUTRIENTES EN LOS ECOSISTEMAS</dc:title>
  <dc:creator>Maestros</dc:creator>
  <cp:lastModifiedBy>Maestros</cp:lastModifiedBy>
  <cp:revision>6</cp:revision>
  <dcterms:created xsi:type="dcterms:W3CDTF">2011-05-13T12:56:45Z</dcterms:created>
  <dcterms:modified xsi:type="dcterms:W3CDTF">2011-05-13T15:42:19Z</dcterms:modified>
</cp:coreProperties>
</file>